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8"/>
  </p:notesMasterIdLst>
  <p:sldIdLst>
    <p:sldId id="256" r:id="rId2"/>
    <p:sldId id="257" r:id="rId3"/>
    <p:sldId id="258" r:id="rId4"/>
    <p:sldId id="277" r:id="rId5"/>
    <p:sldId id="270" r:id="rId6"/>
    <p:sldId id="279" r:id="rId7"/>
    <p:sldId id="259" r:id="rId8"/>
    <p:sldId id="272" r:id="rId9"/>
    <p:sldId id="260" r:id="rId10"/>
    <p:sldId id="261" r:id="rId11"/>
    <p:sldId id="264" r:id="rId12"/>
    <p:sldId id="263" r:id="rId13"/>
    <p:sldId id="265" r:id="rId14"/>
    <p:sldId id="276" r:id="rId15"/>
    <p:sldId id="280" r:id="rId16"/>
    <p:sldId id="268" r:id="rId1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C39FA6-6C14-45F5-94F1-65B56013BB35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146D850-0A0C-4AEB-9CD3-469DFF9D00E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1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3AB5B710-2D36-40F2-AC0A-85ADD1B5C321}" type="slidenum">
              <a:rPr lang="fr-FR">
                <a:latin typeface="Arial" pitchFamily="34" charset="0"/>
              </a:rPr>
              <a:pPr defTabSz="912813"/>
              <a:t>5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92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61387DE9-B634-44DE-909C-ED1AEE678E25}" type="slidenum">
              <a:rPr lang="fr-FR">
                <a:latin typeface="Arial" pitchFamily="34" charset="0"/>
              </a:rPr>
              <a:pPr defTabSz="912813"/>
              <a:t>6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83C80567-7DA2-413A-B55A-CD4F29BD3D1D}" type="slidenum">
              <a:rPr lang="fr-FR">
                <a:latin typeface="Arial" pitchFamily="34" charset="0"/>
              </a:rPr>
              <a:pPr defTabSz="912813"/>
              <a:t>8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AE9A6-2A44-4FCC-BB81-EAAF6AD97CCF}" type="slidenum">
              <a:rPr lang="fr-FR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2EEB9-2D35-4B48-AFF4-BD11962FDCDD}" type="datetime1">
              <a:rPr lang="en-US"/>
              <a:pPr/>
              <a:t>1/21/2013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fld id="{1F16C27B-AE49-40E2-9E46-3B6FF39E61B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67129-9C2D-4828-B2BE-056876AEE041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85914-5F05-47D1-8BBE-D925F922604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DF9584-E680-42D2-B156-6E39BCFB06C1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A7F8B-EA6E-4BFF-B973-A9AB9B7071A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5025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5" name="Rectangle 2055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11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0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343E27A-7A15-4BCA-B970-8E25735E1CEB}" type="slidenum">
              <a:rPr lang="fr-FR"/>
              <a:pPr lvl="1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68DEF-4E84-4298-B9C8-4EFB6E08ACBF}" type="datetime1">
              <a:rPr lang="fr-FR"/>
              <a:pPr/>
              <a:t>21/01/2013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M. Riegler-Poyet, MBA                     22/1/2008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29E1D-5CE4-480D-BA17-E30023CD7E6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E1234-99E5-4FC8-A806-ABD616AD1809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60B4-725D-4E62-804B-45D242324AB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B2213C-2D3E-411E-B9F2-A8CA39CE1EE2}" type="datetime1">
              <a:rPr lang="en-US"/>
              <a:pPr/>
              <a:t>1/21/2013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53CA6-3F08-4593-BFC8-1CDD288865F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B918C64-2ECA-4187-A574-1D25FBAA63F0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F94148A-BBB2-45C5-BA94-232948E7DC1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7EA9DA9-08EA-4F47-B3EB-856F9CF29033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4B74541-0895-41E1-9B71-41C1E9D46EB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C6163-2F47-4B1C-A8C8-3F4DA98F25B3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3A1B3-D9C7-4E37-ACA0-7ED4586C066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E7359-DCDE-4C8A-BA69-A0393E262A51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1DB82-3081-45BD-8E32-FD92EDF30DC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ACE3A0B-BE2C-45D6-AFC3-37176F170FE5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FBAF284-6570-47C7-99E6-2E0D5F46A3B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D5CCDD3-5F13-4FBE-9C10-592AEACEDA7C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AB24F6C-D061-4582-8209-5A41B28E96D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5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63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D4D4D"/>
                </a:solidFill>
              </a:defRPr>
            </a:lvl1pPr>
          </a:lstStyle>
          <a:p>
            <a:fld id="{217FFA5B-53F3-44DA-995D-826487A89114}" type="datetimeFigureOut">
              <a:rPr lang="fr-FR"/>
              <a:pPr/>
              <a:t>21/01/2013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4D4D4D"/>
                </a:solidFill>
              </a:defRPr>
            </a:lvl1pPr>
          </a:lstStyle>
          <a:p>
            <a:fld id="{9702AE4A-B7AB-41C7-9B11-D5B06BAE702F}" type="slidenum">
              <a:rPr lang="fr-FR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9413" y="1676400"/>
            <a:ext cx="6824662" cy="1524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cap="none" dirty="0" smtClean="0">
                <a:solidFill>
                  <a:schemeClr val="bg1"/>
                </a:solidFill>
              </a:rPr>
              <a:t>   au</a:t>
            </a:r>
            <a:r>
              <a:rPr lang="fr-FR" cap="none" dirty="0" smtClean="0"/>
              <a:t> </a:t>
            </a:r>
            <a:r>
              <a:rPr lang="fr-FR" cap="none" dirty="0" smtClean="0">
                <a:solidFill>
                  <a:srgbClr val="FF0000"/>
                </a:solidFill>
              </a:rPr>
              <a:t>collège</a:t>
            </a:r>
            <a:r>
              <a:rPr lang="fr-FR" cap="none" dirty="0" smtClean="0"/>
              <a:t> </a:t>
            </a:r>
            <a:r>
              <a:rPr lang="fr-FR" cap="none" dirty="0" smtClean="0">
                <a:solidFill>
                  <a:srgbClr val="FFFF00"/>
                </a:solidFill>
              </a:rPr>
              <a:t>Jean</a:t>
            </a:r>
            <a:r>
              <a:rPr lang="fr-FR" cap="none" dirty="0" smtClean="0"/>
              <a:t> </a:t>
            </a:r>
            <a:r>
              <a:rPr lang="fr-FR" cap="none" dirty="0" smtClean="0">
                <a:solidFill>
                  <a:schemeClr val="bg1"/>
                </a:solidFill>
              </a:rPr>
              <a:t>Racine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78088" y="3562350"/>
            <a:ext cx="5059362" cy="1466850"/>
          </a:xfrm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        Une petite présentation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-600075"/>
            <a:ext cx="2286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cap="all" dirty="0">
                <a:solidFill>
                  <a:prstClr val="white"/>
                </a:solidFill>
                <a:latin typeface="+mn-lt"/>
                <a:ea typeface="+mj-ea"/>
                <a:cs typeface="+mj-cs"/>
              </a:rPr>
              <a:t> </a:t>
            </a:r>
            <a:endParaRPr lang="fr-FR" dirty="0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2325" y="1676400"/>
            <a:ext cx="52800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>
                <a:solidFill>
                  <a:srgbClr val="FFFFFF"/>
                </a:solidFill>
              </a:rPr>
              <a:t>		</a:t>
            </a:r>
            <a:r>
              <a:rPr lang="fr-FR" sz="3600" b="1">
                <a:solidFill>
                  <a:schemeClr val="bg1"/>
                </a:solidFill>
              </a:rPr>
              <a:t>L</a:t>
            </a:r>
            <a:r>
              <a:rPr lang="fr-FR" altLang="fr-FR" sz="3600" b="1">
                <a:solidFill>
                  <a:schemeClr val="bg1"/>
                </a:solidFill>
              </a:rPr>
              <a:t>’</a:t>
            </a:r>
            <a:r>
              <a:rPr lang="fr-FR" sz="3600" b="1">
                <a:solidFill>
                  <a:schemeClr val="bg1"/>
                </a:solidFill>
              </a:rPr>
              <a:t>al</a:t>
            </a:r>
            <a:r>
              <a:rPr lang="fr-FR" sz="3600" b="1">
                <a:solidFill>
                  <a:srgbClr val="FF0000"/>
                </a:solidFill>
              </a:rPr>
              <a:t>lem</a:t>
            </a:r>
            <a:r>
              <a:rPr lang="fr-FR" sz="3600" b="1">
                <a:solidFill>
                  <a:srgbClr val="FFFF00"/>
                </a:solidFill>
              </a:rPr>
              <a:t>and</a:t>
            </a:r>
            <a:endParaRPr lang="fr-FR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525" y="274638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3200" b="1" cap="none" smtClean="0">
                <a:solidFill>
                  <a:srgbClr val="000000"/>
                </a:solidFill>
              </a:rPr>
              <a:t>La journée franco-allemande</a:t>
            </a:r>
            <a:br>
              <a:rPr lang="fr-FR" sz="3200" b="1" cap="none" smtClean="0">
                <a:solidFill>
                  <a:srgbClr val="000000"/>
                </a:solidFill>
              </a:rPr>
            </a:br>
            <a:r>
              <a:rPr lang="fr-FR" sz="3200" b="1" cap="none" smtClean="0">
                <a:solidFill>
                  <a:srgbClr val="000000"/>
                </a:solidFill>
              </a:rPr>
              <a:t>22 Janvier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525" y="1417638"/>
            <a:ext cx="7772400" cy="3733800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fr-FR" smtClean="0">
                <a:solidFill>
                  <a:srgbClr val="000000"/>
                </a:solidFill>
              </a:rPr>
              <a:t>Un club en dehors des cours deux fois par semaine</a:t>
            </a:r>
          </a:p>
          <a:p>
            <a:pPr marL="0" indent="0">
              <a:buFont typeface="Wingdings 3" pitchFamily="18" charset="2"/>
              <a:buNone/>
            </a:pPr>
            <a:r>
              <a:rPr lang="fr-FR" smtClean="0">
                <a:solidFill>
                  <a:srgbClr val="000000"/>
                </a:solidFill>
              </a:rPr>
              <a:t>Un programme bien chargé tous les ans (repas allemand, </a:t>
            </a:r>
          </a:p>
          <a:p>
            <a:pPr marL="0" indent="0">
              <a:buFont typeface="Wingdings 3" pitchFamily="18" charset="2"/>
              <a:buNone/>
            </a:pPr>
            <a:r>
              <a:rPr lang="fr-FR" smtClean="0">
                <a:solidFill>
                  <a:srgbClr val="000000"/>
                </a:solidFill>
              </a:rPr>
              <a:t>Jeux, expositions, sketches dans les classes, …)</a:t>
            </a:r>
          </a:p>
          <a:p>
            <a:pPr marL="0" indent="0"/>
            <a:endParaRPr lang="fr-FR" b="1" smtClean="0">
              <a:solidFill>
                <a:srgbClr val="000000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fr-FR" smtClean="0"/>
          </a:p>
        </p:txBody>
      </p:sp>
      <p:pic>
        <p:nvPicPr>
          <p:cNvPr id="1024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3057525"/>
            <a:ext cx="34417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8913" y="1339850"/>
            <a:ext cx="20415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H:\My folder\P220110_13.46_[0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213" y="3560763"/>
            <a:ext cx="2614612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538" y="274638"/>
            <a:ext cx="80946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0000"/>
                </a:solidFill>
                <a:ea typeface="+mj-ea"/>
              </a:rPr>
              <a:t>Des projets-classes en langue </a:t>
            </a:r>
            <a:r>
              <a:rPr lang="fr-FR" b="1" dirty="0" err="1" smtClean="0">
                <a:solidFill>
                  <a:srgbClr val="000000"/>
                </a:solidFill>
                <a:ea typeface="+mj-ea"/>
              </a:rPr>
              <a:t>allemandE</a:t>
            </a:r>
            <a:endParaRPr lang="fr-FR" b="1" dirty="0">
              <a:solidFill>
                <a:srgbClr val="000000"/>
              </a:solidFill>
              <a:ea typeface="+mj-ea"/>
            </a:endParaRPr>
          </a:p>
        </p:txBody>
      </p:sp>
      <p:pic>
        <p:nvPicPr>
          <p:cNvPr id="11266" name="Picture 2" descr="J:\Pictures\P080211_15.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966" b="17966"/>
          <a:stretch>
            <a:fillRect/>
          </a:stretch>
        </p:blipFill>
        <p:spPr>
          <a:xfrm>
            <a:off x="1100138" y="3910013"/>
            <a:ext cx="5197475" cy="2495550"/>
          </a:xfrm>
          <a:noFill/>
        </p:spPr>
      </p:pic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577850" y="1649413"/>
            <a:ext cx="81803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000000"/>
                </a:solidFill>
              </a:rPr>
              <a:t>La pratique vivante de la langue par des sketches, des mises en scène (émission télé, concours d</a:t>
            </a:r>
            <a:r>
              <a:rPr lang="fr-FR" altLang="fr-FR" sz="2400">
                <a:solidFill>
                  <a:srgbClr val="000000"/>
                </a:solidFill>
              </a:rPr>
              <a:t>’</a:t>
            </a:r>
            <a:r>
              <a:rPr lang="fr-FR" sz="2400">
                <a:solidFill>
                  <a:srgbClr val="000000"/>
                </a:solidFill>
              </a:rPr>
              <a:t>inventeur, préparation d</a:t>
            </a:r>
            <a:r>
              <a:rPr lang="fr-FR" altLang="fr-FR" sz="2400">
                <a:solidFill>
                  <a:srgbClr val="000000"/>
                </a:solidFill>
              </a:rPr>
              <a:t>’</a:t>
            </a:r>
            <a:r>
              <a:rPr lang="fr-FR" sz="2400">
                <a:solidFill>
                  <a:srgbClr val="000000"/>
                </a:solidFill>
              </a:rPr>
              <a:t>un voyage en salle de communication, présentation de chanteurs allemands, découverte de spécialités de Noël en classe,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3200" b="1" cap="none" smtClean="0">
                <a:solidFill>
                  <a:srgbClr val="000000"/>
                </a:solidFill>
              </a:rPr>
              <a:t>Un petit déjeuner germano-britanique au refectoire</a:t>
            </a:r>
          </a:p>
        </p:txBody>
      </p:sp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fr-FR" smtClean="0">
              <a:solidFill>
                <a:srgbClr val="000000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fr-FR" smtClean="0">
              <a:solidFill>
                <a:srgbClr val="000000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fr-FR" smtClean="0">
                <a:solidFill>
                  <a:srgbClr val="000000"/>
                </a:solidFill>
              </a:rPr>
              <a:t>La mise en parallèle des coutumes et des habitudes alimentaires des deux pays dans la pratique</a:t>
            </a:r>
          </a:p>
        </p:txBody>
      </p:sp>
      <p:pic>
        <p:nvPicPr>
          <p:cNvPr id="33795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3697288"/>
            <a:ext cx="22621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3200" b="1" cap="none" smtClean="0">
                <a:solidFill>
                  <a:srgbClr val="000000"/>
                </a:solidFill>
              </a:rPr>
              <a:t>Les échanges avec notre établissement partenaire</a:t>
            </a:r>
          </a:p>
        </p:txBody>
      </p:sp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fr-FR" b="1" smtClean="0">
                <a:solidFill>
                  <a:srgbClr val="000000"/>
                </a:solidFill>
              </a:rPr>
              <a:t>Pössneck:</a:t>
            </a:r>
          </a:p>
          <a:p>
            <a:pPr>
              <a:buFontTx/>
              <a:buChar char="-"/>
            </a:pPr>
            <a:r>
              <a:rPr lang="fr-FR" sz="2400" smtClean="0">
                <a:solidFill>
                  <a:srgbClr val="000000"/>
                </a:solidFill>
              </a:rPr>
              <a:t>Ville jumelée avec Château-Thierry</a:t>
            </a:r>
          </a:p>
          <a:p>
            <a:pPr>
              <a:buFontTx/>
              <a:buChar char="-"/>
            </a:pPr>
            <a:r>
              <a:rPr lang="fr-FR" sz="2400" smtClean="0">
                <a:solidFill>
                  <a:srgbClr val="000000"/>
                </a:solidFill>
              </a:rPr>
              <a:t>Deux établissements qui se rencontrent</a:t>
            </a:r>
          </a:p>
          <a:p>
            <a:pPr>
              <a:buFontTx/>
              <a:buChar char="-"/>
            </a:pPr>
            <a:r>
              <a:rPr lang="fr-FR" sz="2400" smtClean="0">
                <a:solidFill>
                  <a:srgbClr val="000000"/>
                </a:solidFill>
              </a:rPr>
              <a:t>Un échange épistolaire</a:t>
            </a:r>
          </a:p>
          <a:p>
            <a:pPr>
              <a:buFontTx/>
              <a:buChar char="-"/>
            </a:pPr>
            <a:r>
              <a:rPr lang="fr-FR" sz="2400" smtClean="0">
                <a:solidFill>
                  <a:srgbClr val="000000"/>
                </a:solidFill>
              </a:rPr>
              <a:t>Un échange par internet </a:t>
            </a:r>
          </a:p>
          <a:p>
            <a:pPr>
              <a:buFontTx/>
              <a:buChar char="-"/>
            </a:pPr>
            <a:r>
              <a:rPr lang="fr-FR" sz="2400" smtClean="0">
                <a:solidFill>
                  <a:srgbClr val="000000"/>
                </a:solidFill>
              </a:rPr>
              <a:t>Un échange en direct avec deux semaines de programme</a:t>
            </a:r>
          </a:p>
        </p:txBody>
      </p:sp>
      <p:pic>
        <p:nvPicPr>
          <p:cNvPr id="12291" name="Picture 4" descr="\\tsclient\C\Documents and Settings\sigha\Mes documents\Mes images\Deutschland en France le week-end\Deutschland en France le week-end 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613" y="528638"/>
            <a:ext cx="16891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\\tsclient\C\Documents and Settings\sigha\Mes documents\Week end allemagne\100_2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148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\\tsclient\C\Documents and Settings\sigha\Mes documents\Mes images\Deutschland en France le week-end\Deutschland en France le week-end 0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7325" y="4257675"/>
            <a:ext cx="162877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Imag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9938" y="4948238"/>
            <a:ext cx="1930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0000"/>
                </a:solidFill>
                <a:ea typeface="+mj-ea"/>
              </a:rPr>
              <a:t>Rencontres sportives, culturelles et linguistiques</a:t>
            </a:r>
            <a:endParaRPr lang="fr-FR" b="1" dirty="0">
              <a:solidFill>
                <a:srgbClr val="000000"/>
              </a:solidFill>
              <a:ea typeface="+mj-ea"/>
            </a:endParaRPr>
          </a:p>
        </p:txBody>
      </p:sp>
      <p:pic>
        <p:nvPicPr>
          <p:cNvPr id="13314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/>
          <a:srcRect t="14017" b="14017"/>
          <a:stretch>
            <a:fillRect/>
          </a:stretch>
        </p:blipFill>
        <p:spPr>
          <a:xfrm>
            <a:off x="1173163" y="1566863"/>
            <a:ext cx="6497637" cy="3613150"/>
          </a:xfrm>
        </p:spPr>
      </p:pic>
      <p:pic>
        <p:nvPicPr>
          <p:cNvPr id="1331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7238" y="5443538"/>
            <a:ext cx="1706562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3200" b="1" cap="none" smtClean="0">
                <a:solidFill>
                  <a:srgbClr val="000000"/>
                </a:solidFill>
              </a:rPr>
              <a:t>Les échanges individuels entre élèves</a:t>
            </a:r>
          </a:p>
        </p:txBody>
      </p:sp>
      <p:sp>
        <p:nvSpPr>
          <p:cNvPr id="34818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2400" smtClean="0">
                <a:solidFill>
                  <a:srgbClr val="000000"/>
                </a:solidFill>
              </a:rPr>
              <a:t>Le programme Brigitte-Sauzay (3 mois)</a:t>
            </a:r>
          </a:p>
          <a:p>
            <a:pPr>
              <a:buFontTx/>
              <a:buChar char="-"/>
            </a:pPr>
            <a:endParaRPr lang="fr-FR" sz="240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sz="2400" smtClean="0">
                <a:solidFill>
                  <a:srgbClr val="000000"/>
                </a:solidFill>
              </a:rPr>
              <a:t>Le programme d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échange avec Werttingen (4 semaines)</a:t>
            </a:r>
          </a:p>
          <a:p>
            <a:pPr>
              <a:buFontTx/>
              <a:buChar char="-"/>
            </a:pPr>
            <a:endParaRPr lang="fr-FR" sz="240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sz="2400" smtClean="0">
                <a:solidFill>
                  <a:srgbClr val="000000"/>
                </a:solidFill>
              </a:rPr>
              <a:t>La possibilité de faire soi-même des échanges de durées moins longues (Plate-forme OFAJ, correspondants de Pössneck, …)</a:t>
            </a:r>
          </a:p>
          <a:p>
            <a:pPr>
              <a:buFontTx/>
              <a:buChar char="-"/>
            </a:pPr>
            <a:endParaRPr lang="fr-FR" sz="2400" smtClean="0"/>
          </a:p>
        </p:txBody>
      </p:sp>
      <p:pic>
        <p:nvPicPr>
          <p:cNvPr id="34819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4950" y="4437063"/>
            <a:ext cx="18732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838" y="274638"/>
            <a:ext cx="7980362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3200" b="1" cap="none" smtClean="0">
                <a:solidFill>
                  <a:schemeClr val="bg1"/>
                </a:solidFill>
              </a:rPr>
              <a:t>Des projets à venir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mtClean="0">
                <a:solidFill>
                  <a:srgbClr val="000000"/>
                </a:solidFill>
              </a:rPr>
              <a:t>La classe théâtre anglais / allemand</a:t>
            </a:r>
          </a:p>
          <a:p>
            <a:pPr>
              <a:lnSpc>
                <a:spcPct val="90000"/>
              </a:lnSpc>
            </a:pPr>
            <a:endParaRPr lang="fr-FR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rgbClr val="000000"/>
                </a:solidFill>
              </a:rPr>
              <a:t>Un nouvel échange avec Pössneck</a:t>
            </a:r>
          </a:p>
          <a:p>
            <a:pPr>
              <a:lnSpc>
                <a:spcPct val="90000"/>
              </a:lnSpc>
            </a:pPr>
            <a:endParaRPr lang="fr-FR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rgbClr val="000000"/>
                </a:solidFill>
              </a:rPr>
              <a:t>Le marché de Noël</a:t>
            </a:r>
          </a:p>
          <a:p>
            <a:pPr>
              <a:lnSpc>
                <a:spcPct val="90000"/>
              </a:lnSpc>
            </a:pPr>
            <a:endParaRPr lang="fr-FR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rgbClr val="000000"/>
                </a:solidFill>
              </a:rPr>
              <a:t>Le passage de la certification en classe de 3°</a:t>
            </a:r>
          </a:p>
          <a:p>
            <a:pPr>
              <a:lnSpc>
                <a:spcPct val="90000"/>
              </a:lnSpc>
            </a:pPr>
            <a:endParaRPr lang="fr-FR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rgbClr val="000000"/>
                </a:solidFill>
              </a:rPr>
              <a:t>Des séances le jeudi de 13h à 14h d</a:t>
            </a:r>
            <a:r>
              <a:rPr lang="fr-FR" altLang="fr-FR" smtClean="0">
                <a:solidFill>
                  <a:srgbClr val="000000"/>
                </a:solidFill>
              </a:rPr>
              <a:t>’</a:t>
            </a:r>
            <a:r>
              <a:rPr lang="fr-FR" smtClean="0">
                <a:solidFill>
                  <a:srgbClr val="000000"/>
                </a:solidFill>
              </a:rPr>
              <a:t>initiation et de découverte pour les 6°</a:t>
            </a:r>
          </a:p>
        </p:txBody>
      </p:sp>
      <p:pic>
        <p:nvPicPr>
          <p:cNvPr id="3584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6700" y="2190750"/>
            <a:ext cx="20780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lle ronde 4"/>
          <p:cNvSpPr/>
          <p:nvPr/>
        </p:nvSpPr>
        <p:spPr>
          <a:xfrm>
            <a:off x="6152355" y="274638"/>
            <a:ext cx="2870000" cy="1794223"/>
          </a:xfrm>
          <a:prstGeom prst="wedgeEllipseCallout">
            <a:avLst>
              <a:gd name="adj1" fmla="val -14511"/>
              <a:gd name="adj2" fmla="val 7353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Ben moi ça me fatigue déjà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0000"/>
                </a:solidFill>
                <a:ea typeface="+mj-ea"/>
              </a:rPr>
              <a:t>La section </a:t>
            </a:r>
            <a:r>
              <a:rPr lang="fr-FR" b="1" dirty="0" err="1" smtClean="0">
                <a:solidFill>
                  <a:srgbClr val="000000"/>
                </a:solidFill>
                <a:ea typeface="+mj-ea"/>
              </a:rPr>
              <a:t>bilangue</a:t>
            </a:r>
            <a:endParaRPr lang="fr-FR" b="1" dirty="0">
              <a:solidFill>
                <a:srgbClr val="000000"/>
              </a:solidFill>
              <a:ea typeface="+mj-ea"/>
            </a:endParaRPr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fr-FR" sz="2400" smtClean="0">
                <a:solidFill>
                  <a:srgbClr val="000000"/>
                </a:solidFill>
              </a:rPr>
              <a:t>3 heures d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anglais</a:t>
            </a:r>
          </a:p>
          <a:p>
            <a:r>
              <a:rPr lang="fr-FR" sz="2400" smtClean="0">
                <a:solidFill>
                  <a:srgbClr val="000000"/>
                </a:solidFill>
              </a:rPr>
              <a:t>3 heures d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allemand</a:t>
            </a:r>
          </a:p>
          <a:p>
            <a:r>
              <a:rPr lang="fr-FR" sz="2400" smtClean="0">
                <a:solidFill>
                  <a:srgbClr val="000000"/>
                </a:solidFill>
              </a:rPr>
              <a:t>De la 6° à la 3°</a:t>
            </a:r>
          </a:p>
          <a:p>
            <a:endParaRPr lang="fr-FR" sz="2400" smtClean="0">
              <a:solidFill>
                <a:srgbClr val="000000"/>
              </a:solidFill>
            </a:endParaRPr>
          </a:p>
          <a:p>
            <a:r>
              <a:rPr lang="fr-FR" sz="2400" smtClean="0">
                <a:solidFill>
                  <a:srgbClr val="000000"/>
                </a:solidFill>
              </a:rPr>
              <a:t>Objectifs: atteindre un niveau équivalent (ou presque) dans les deux langues, maîtriser deux langues demandées sur le marché de l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emploi,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0000"/>
                </a:solidFill>
                <a:ea typeface="+mj-ea"/>
              </a:rPr>
              <a:t>Deux langues choisies pour de bonnes raisons</a:t>
            </a:r>
            <a:endParaRPr lang="fr-FR" b="1" dirty="0">
              <a:solidFill>
                <a:srgbClr val="000000"/>
              </a:solidFill>
              <a:ea typeface="+mj-ea"/>
            </a:endParaRP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fr-FR" sz="2400" smtClean="0">
                <a:solidFill>
                  <a:srgbClr val="000000"/>
                </a:solidFill>
              </a:rPr>
              <a:t>L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anglais et l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allemand: deux langues anglo-saxones </a:t>
            </a:r>
          </a:p>
          <a:p>
            <a:endParaRPr lang="fr-FR" sz="2400" smtClean="0">
              <a:solidFill>
                <a:srgbClr val="000000"/>
              </a:solidFill>
            </a:endParaRPr>
          </a:p>
          <a:p>
            <a:r>
              <a:rPr lang="fr-FR" sz="2400" smtClean="0">
                <a:solidFill>
                  <a:srgbClr val="000000"/>
                </a:solidFill>
              </a:rPr>
              <a:t>L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anglais comme base d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apprentissage pour l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allemand</a:t>
            </a:r>
          </a:p>
          <a:p>
            <a:endParaRPr lang="fr-FR" sz="2400" smtClean="0">
              <a:solidFill>
                <a:srgbClr val="000000"/>
              </a:solidFill>
            </a:endParaRPr>
          </a:p>
          <a:p>
            <a:r>
              <a:rPr lang="fr-FR" sz="2400" smtClean="0">
                <a:solidFill>
                  <a:srgbClr val="000000"/>
                </a:solidFill>
              </a:rPr>
              <a:t>L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anglais et l</a:t>
            </a:r>
            <a:r>
              <a:rPr lang="fr-FR" altLang="fr-FR" sz="2400" smtClean="0">
                <a:solidFill>
                  <a:srgbClr val="000000"/>
                </a:solidFill>
              </a:rPr>
              <a:t>’</a:t>
            </a:r>
            <a:r>
              <a:rPr lang="fr-FR" sz="2400" smtClean="0">
                <a:solidFill>
                  <a:srgbClr val="000000"/>
                </a:solidFill>
              </a:rPr>
              <a:t>allemand, deux atouts non négligeables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smtClean="0">
                <a:latin typeface="Calibri" pitchFamily="34" charset="0"/>
              </a:rPr>
              <a:t>    </a:t>
            </a:r>
            <a:r>
              <a:rPr lang="fr-FR" smtClean="0">
                <a:solidFill>
                  <a:schemeClr val="bg1"/>
                </a:solidFill>
                <a:latin typeface="Calibri" pitchFamily="34" charset="0"/>
              </a:rPr>
              <a:t> Plus de </a:t>
            </a:r>
            <a:r>
              <a:rPr lang="fr-FR" b="1" smtClean="0">
                <a:solidFill>
                  <a:schemeClr val="bg1"/>
                </a:solidFill>
                <a:latin typeface="Calibri" pitchFamily="34" charset="0"/>
              </a:rPr>
              <a:t>90 millions d</a:t>
            </a:r>
            <a:r>
              <a:rPr lang="ja-JP" altLang="fr-FR" b="1" smtClean="0">
                <a:solidFill>
                  <a:schemeClr val="bg1"/>
                </a:solidFill>
                <a:latin typeface="Calibri" pitchFamily="34" charset="0"/>
              </a:rPr>
              <a:t>’</a:t>
            </a:r>
            <a:r>
              <a:rPr lang="fr-FR" altLang="ja-JP" b="1" smtClean="0">
                <a:solidFill>
                  <a:schemeClr val="bg1"/>
                </a:solidFill>
                <a:latin typeface="Calibri" pitchFamily="34" charset="0"/>
              </a:rPr>
              <a:t>Européens </a:t>
            </a:r>
            <a:r>
              <a:rPr lang="fr-FR" altLang="ja-JP" smtClean="0">
                <a:solidFill>
                  <a:schemeClr val="bg1"/>
                </a:solidFill>
                <a:latin typeface="Calibri" pitchFamily="34" charset="0"/>
              </a:rPr>
              <a:t>parlent l</a:t>
            </a:r>
            <a:r>
              <a:rPr lang="ja-JP" altLang="fr-FR" smtClean="0">
                <a:solidFill>
                  <a:schemeClr val="bg1"/>
                </a:solidFill>
                <a:latin typeface="Calibri" pitchFamily="34" charset="0"/>
              </a:rPr>
              <a:t>’</a:t>
            </a:r>
            <a:r>
              <a:rPr lang="fr-FR" altLang="ja-JP" smtClean="0">
                <a:solidFill>
                  <a:schemeClr val="bg1"/>
                </a:solidFill>
                <a:latin typeface="Calibri" pitchFamily="34" charset="0"/>
              </a:rPr>
              <a:t>allemand comme langue maternelle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solidFill>
                  <a:schemeClr val="bg1"/>
                </a:solidFill>
                <a:latin typeface="Calibri" pitchFamily="34" charset="0"/>
              </a:rPr>
              <a:t>			         soit </a:t>
            </a:r>
            <a:r>
              <a:rPr lang="fr-FR" b="1" smtClean="0">
                <a:solidFill>
                  <a:schemeClr val="bg1"/>
                </a:solidFill>
                <a:latin typeface="Calibri" pitchFamily="34" charset="0"/>
              </a:rPr>
              <a:t>1  Européen sur 5.</a:t>
            </a:r>
            <a:r>
              <a:rPr lang="fr-FR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fr-FR" sz="2800" smtClean="0">
                <a:solidFill>
                  <a:schemeClr val="bg1"/>
                </a:solidFill>
                <a:latin typeface="Calibri" pitchFamily="34" charset="0"/>
              </a:rPr>
              <a:t>En France, </a:t>
            </a:r>
            <a:r>
              <a:rPr lang="fr-FR" sz="2800" b="1" smtClean="0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lang="ja-JP" altLang="fr-FR" sz="2800" b="1" smtClean="0">
                <a:solidFill>
                  <a:schemeClr val="bg1"/>
                </a:solidFill>
                <a:latin typeface="Calibri" pitchFamily="34" charset="0"/>
              </a:rPr>
              <a:t>’</a:t>
            </a:r>
            <a:r>
              <a:rPr lang="fr-FR" altLang="ja-JP" sz="2800" b="1" smtClean="0">
                <a:solidFill>
                  <a:schemeClr val="bg1"/>
                </a:solidFill>
                <a:latin typeface="Calibri" pitchFamily="34" charset="0"/>
              </a:rPr>
              <a:t>anglais est, avec 45 %, </a:t>
            </a:r>
            <a:r>
              <a:rPr lang="fr-FR" altLang="ja-JP" sz="2800" smtClean="0">
                <a:solidFill>
                  <a:schemeClr val="bg1"/>
                </a:solidFill>
                <a:latin typeface="Calibri" pitchFamily="34" charset="0"/>
              </a:rPr>
              <a:t>la langue la plus </a:t>
            </a:r>
          </a:p>
          <a:p>
            <a:pPr>
              <a:buFont typeface="Arial" pitchFamily="34" charset="0"/>
              <a:buNone/>
            </a:pPr>
            <a:r>
              <a:rPr lang="fr-FR" sz="2800" smtClean="0">
                <a:solidFill>
                  <a:schemeClr val="bg1"/>
                </a:solidFill>
                <a:latin typeface="Calibri" pitchFamily="34" charset="0"/>
              </a:rPr>
              <a:t>utilisée pour les affaires commerciales,</a:t>
            </a:r>
          </a:p>
          <a:p>
            <a:pPr>
              <a:buFont typeface="Arial" pitchFamily="34" charset="0"/>
              <a:buNone/>
            </a:pPr>
            <a:r>
              <a:rPr lang="fr-FR" sz="2800" smtClean="0">
                <a:solidFill>
                  <a:schemeClr val="bg1"/>
                </a:solidFill>
                <a:latin typeface="Calibri" pitchFamily="34" charset="0"/>
              </a:rPr>
              <a:t>elle est directement suivie de </a:t>
            </a:r>
            <a:r>
              <a:rPr lang="fr-FR" sz="2800" b="1" smtClean="0">
                <a:solidFill>
                  <a:schemeClr val="bg1"/>
                </a:solidFill>
                <a:latin typeface="Calibri" pitchFamily="34" charset="0"/>
              </a:rPr>
              <a:t>l</a:t>
            </a:r>
            <a:r>
              <a:rPr lang="ja-JP" altLang="fr-FR" sz="2800" b="1" smtClean="0">
                <a:solidFill>
                  <a:schemeClr val="bg1"/>
                </a:solidFill>
                <a:latin typeface="Calibri" pitchFamily="34" charset="0"/>
              </a:rPr>
              <a:t>’</a:t>
            </a:r>
            <a:r>
              <a:rPr lang="fr-FR" altLang="ja-JP" sz="2800" b="1" smtClean="0">
                <a:solidFill>
                  <a:schemeClr val="bg1"/>
                </a:solidFill>
                <a:latin typeface="Calibri" pitchFamily="34" charset="0"/>
              </a:rPr>
              <a:t>allemand</a:t>
            </a:r>
            <a:r>
              <a:rPr lang="fr-FR" altLang="ja-JP" sz="2800" smtClean="0">
                <a:solidFill>
                  <a:schemeClr val="bg1"/>
                </a:solidFill>
                <a:latin typeface="Calibri" pitchFamily="34" charset="0"/>
              </a:rPr>
              <a:t> qui sert de</a:t>
            </a:r>
          </a:p>
          <a:p>
            <a:pPr>
              <a:buFont typeface="Arial" pitchFamily="34" charset="0"/>
              <a:buNone/>
            </a:pPr>
            <a:r>
              <a:rPr lang="fr-FR" sz="2800" smtClean="0">
                <a:solidFill>
                  <a:schemeClr val="bg1"/>
                </a:solidFill>
                <a:latin typeface="Calibri" pitchFamily="34" charset="0"/>
              </a:rPr>
              <a:t>langue commerciale dans </a:t>
            </a:r>
            <a:r>
              <a:rPr lang="fr-FR" sz="2800" b="1" smtClean="0">
                <a:solidFill>
                  <a:schemeClr val="bg1"/>
                </a:solidFill>
                <a:latin typeface="Calibri" pitchFamily="34" charset="0"/>
              </a:rPr>
              <a:t>30% des cas</a:t>
            </a:r>
            <a:r>
              <a:rPr lang="fr-FR" sz="280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fr-FR" sz="2800" smtClean="0">
              <a:latin typeface="Calibri" pitchFamily="34" charset="0"/>
            </a:endParaRPr>
          </a:p>
          <a:p>
            <a:endParaRPr lang="fr-FR" smtClean="0">
              <a:latin typeface="Calibri" pitchFamily="34" charset="0"/>
            </a:endParaRPr>
          </a:p>
        </p:txBody>
      </p:sp>
      <p:pic>
        <p:nvPicPr>
          <p:cNvPr id="307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806825"/>
            <a:ext cx="296068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80375" cy="904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2800" b="1" cap="none" smtClean="0">
                <a:solidFill>
                  <a:srgbClr val="000000"/>
                </a:solidFill>
                <a:latin typeface="Arial" pitchFamily="34" charset="0"/>
              </a:rPr>
              <a:t>Où parle-t-on Allemand en Europe?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571625"/>
            <a:ext cx="4724400" cy="47148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En </a:t>
            </a:r>
            <a:r>
              <a:rPr lang="fr-FR" b="1" smtClean="0">
                <a:solidFill>
                  <a:srgbClr val="000000"/>
                </a:solidFill>
                <a:latin typeface="Arial" pitchFamily="34" charset="0"/>
              </a:rPr>
              <a:t>Allemagne</a:t>
            </a: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, en </a:t>
            </a:r>
            <a:r>
              <a:rPr lang="fr-FR" b="1" smtClean="0">
                <a:solidFill>
                  <a:srgbClr val="000000"/>
                </a:solidFill>
                <a:latin typeface="Arial" pitchFamily="34" charset="0"/>
              </a:rPr>
              <a:t>Autriche</a:t>
            </a: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 , en </a:t>
            </a:r>
            <a:r>
              <a:rPr lang="fr-FR" b="1" smtClean="0">
                <a:solidFill>
                  <a:srgbClr val="000000"/>
                </a:solidFill>
                <a:latin typeface="Arial" pitchFamily="34" charset="0"/>
              </a:rPr>
              <a:t>Suisse</a:t>
            </a:r>
          </a:p>
          <a:p>
            <a:pPr>
              <a:lnSpc>
                <a:spcPct val="70000"/>
              </a:lnSpc>
              <a:buFontTx/>
              <a:buNone/>
            </a:pPr>
            <a:endParaRPr lang="fr-FR" b="1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mais aussi : au </a:t>
            </a:r>
            <a:r>
              <a:rPr lang="fr-FR" b="1" smtClean="0">
                <a:solidFill>
                  <a:srgbClr val="000000"/>
                </a:solidFill>
                <a:latin typeface="Arial" pitchFamily="34" charset="0"/>
              </a:rPr>
              <a:t>Luxembourg</a:t>
            </a: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, au </a:t>
            </a:r>
            <a:r>
              <a:rPr lang="fr-FR" b="1" smtClean="0">
                <a:solidFill>
                  <a:srgbClr val="000000"/>
                </a:solidFill>
                <a:latin typeface="Arial" pitchFamily="34" charset="0"/>
              </a:rPr>
              <a:t>Liechtenstein</a:t>
            </a:r>
          </a:p>
          <a:p>
            <a:pPr>
              <a:lnSpc>
                <a:spcPct val="70000"/>
              </a:lnSpc>
              <a:buFontTx/>
              <a:buNone/>
            </a:pPr>
            <a:endParaRPr lang="fr-FR" b="1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Dans une partie de la </a:t>
            </a:r>
            <a:r>
              <a:rPr lang="fr-FR" b="1" smtClean="0">
                <a:solidFill>
                  <a:srgbClr val="000000"/>
                </a:solidFill>
                <a:latin typeface="Arial" pitchFamily="34" charset="0"/>
              </a:rPr>
              <a:t>Belgique</a:t>
            </a: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 et toutes les régions frontalières</a:t>
            </a:r>
          </a:p>
          <a:p>
            <a:pPr>
              <a:lnSpc>
                <a:spcPct val="70000"/>
              </a:lnSpc>
              <a:buFontTx/>
              <a:buNone/>
            </a:pPr>
            <a:endParaRPr lang="fr-FR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Pour des raisons historiques : la </a:t>
            </a:r>
            <a:r>
              <a:rPr lang="fr-FR" b="1" smtClean="0">
                <a:solidFill>
                  <a:srgbClr val="000000"/>
                </a:solidFill>
                <a:latin typeface="Arial" pitchFamily="34" charset="0"/>
              </a:rPr>
              <a:t>République tchèque </a:t>
            </a: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(empire austro-hongrois)</a:t>
            </a:r>
          </a:p>
          <a:p>
            <a:pPr>
              <a:lnSpc>
                <a:spcPct val="70000"/>
              </a:lnSpc>
            </a:pPr>
            <a:endParaRPr lang="fr-FR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fr-FR" b="1" smtClean="0">
                <a:solidFill>
                  <a:srgbClr val="000000"/>
                </a:solidFill>
                <a:latin typeface="Arial" pitchFamily="34" charset="0"/>
              </a:rPr>
              <a:t>Les pays de l</a:t>
            </a:r>
            <a:r>
              <a:rPr lang="ja-JP" altLang="fr-FR" b="1" smtClean="0">
                <a:solidFill>
                  <a:srgbClr val="000000"/>
                </a:solidFill>
                <a:latin typeface="Arial" pitchFamily="34" charset="0"/>
              </a:rPr>
              <a:t>‘</a:t>
            </a:r>
            <a:r>
              <a:rPr lang="fr-FR" altLang="ja-JP" b="1" smtClean="0">
                <a:solidFill>
                  <a:srgbClr val="000000"/>
                </a:solidFill>
                <a:latin typeface="Arial" pitchFamily="34" charset="0"/>
              </a:rPr>
              <a:t>Est</a:t>
            </a:r>
          </a:p>
          <a:p>
            <a:pPr>
              <a:lnSpc>
                <a:spcPct val="70000"/>
              </a:lnSpc>
            </a:pPr>
            <a:endParaRPr lang="fr-FR" b="1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Dans les </a:t>
            </a:r>
            <a:r>
              <a:rPr lang="fr-FR" b="1" smtClean="0">
                <a:solidFill>
                  <a:srgbClr val="000000"/>
                </a:solidFill>
                <a:latin typeface="Arial" pitchFamily="34" charset="0"/>
              </a:rPr>
              <a:t>Pays Baltes </a:t>
            </a:r>
            <a:r>
              <a:rPr lang="fr-FR" smtClean="0">
                <a:solidFill>
                  <a:srgbClr val="000000"/>
                </a:solidFill>
                <a:latin typeface="Arial" pitchFamily="34" charset="0"/>
              </a:rPr>
              <a:t>(La Hanse)</a:t>
            </a:r>
          </a:p>
        </p:txBody>
      </p:sp>
      <p:pic>
        <p:nvPicPr>
          <p:cNvPr id="152581" name="Picture 5" descr="C:\Mes documents\Mes images\Europe2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786063"/>
            <a:ext cx="3810000" cy="3586162"/>
          </a:xfrm>
          <a:noFill/>
        </p:spPr>
      </p:pic>
      <p:sp>
        <p:nvSpPr>
          <p:cNvPr id="152582" name="AutoShape 6"/>
          <p:cNvSpPr>
            <a:spLocks noChangeArrowheads="1"/>
          </p:cNvSpPr>
          <p:nvPr/>
        </p:nvSpPr>
        <p:spPr bwMode="auto">
          <a:xfrm>
            <a:off x="6858000" y="4038600"/>
            <a:ext cx="228600" cy="2286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583" name="AutoShape 7"/>
          <p:cNvSpPr>
            <a:spLocks noChangeArrowheads="1"/>
          </p:cNvSpPr>
          <p:nvPr/>
        </p:nvSpPr>
        <p:spPr bwMode="auto">
          <a:xfrm>
            <a:off x="7239000" y="4419600"/>
            <a:ext cx="228600" cy="2286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584" name="AutoShape 8"/>
          <p:cNvSpPr>
            <a:spLocks noChangeArrowheads="1"/>
          </p:cNvSpPr>
          <p:nvPr/>
        </p:nvSpPr>
        <p:spPr bwMode="auto">
          <a:xfrm>
            <a:off x="6705600" y="4572000"/>
            <a:ext cx="228600" cy="2286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585" name="AutoShape 9"/>
          <p:cNvSpPr>
            <a:spLocks noChangeArrowheads="1"/>
          </p:cNvSpPr>
          <p:nvPr/>
        </p:nvSpPr>
        <p:spPr bwMode="auto">
          <a:xfrm>
            <a:off x="6400800" y="4114800"/>
            <a:ext cx="2286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52586" name="AutoShape 10"/>
          <p:cNvSpPr>
            <a:spLocks noChangeArrowheads="1"/>
          </p:cNvSpPr>
          <p:nvPr/>
        </p:nvSpPr>
        <p:spPr bwMode="auto">
          <a:xfrm>
            <a:off x="7391400" y="4191000"/>
            <a:ext cx="2286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587" name="AutoShape 11"/>
          <p:cNvSpPr>
            <a:spLocks noChangeArrowheads="1"/>
          </p:cNvSpPr>
          <p:nvPr/>
        </p:nvSpPr>
        <p:spPr bwMode="auto">
          <a:xfrm>
            <a:off x="7620000" y="3886200"/>
            <a:ext cx="228600" cy="2286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588" name="AutoShape 12"/>
          <p:cNvSpPr>
            <a:spLocks noChangeArrowheads="1"/>
          </p:cNvSpPr>
          <p:nvPr/>
        </p:nvSpPr>
        <p:spPr bwMode="auto">
          <a:xfrm>
            <a:off x="8001000" y="3352800"/>
            <a:ext cx="228600" cy="2286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4929188" y="2143125"/>
            <a:ext cx="3910012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Près de 100 millions de personnes!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579" grpId="0" build="p" autoUpdateAnimBg="0" advAuto="0"/>
      <p:bldP spid="152581" grpId="0" autoUpdateAnimBg="0"/>
      <p:bldP spid="152582" grpId="0" animBg="1"/>
      <p:bldP spid="152583" grpId="0" animBg="1"/>
      <p:bldP spid="152584" grpId="0" animBg="1"/>
      <p:bldP spid="152585" grpId="0" animBg="1"/>
      <p:bldP spid="152586" grpId="0" animBg="1"/>
      <p:bldP spid="152587" grpId="0" animBg="1"/>
      <p:bldP spid="152588" grpId="0" animBg="1"/>
      <p:bldP spid="1525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i="1">
                <a:solidFill>
                  <a:srgbClr val="000000"/>
                </a:solidFill>
              </a:rPr>
              <a:t>Recherche sur le site de l</a:t>
            </a:r>
            <a:r>
              <a:rPr lang="ja-JP" altLang="fr-FR" sz="3200" b="1" i="1">
                <a:solidFill>
                  <a:srgbClr val="000000"/>
                </a:solidFill>
              </a:rPr>
              <a:t>’</a:t>
            </a:r>
            <a:r>
              <a:rPr lang="fr-FR" altLang="ja-JP" sz="3200" b="1" i="1">
                <a:solidFill>
                  <a:srgbClr val="000000"/>
                </a:solidFill>
              </a:rPr>
              <a:t>ANPE</a:t>
            </a:r>
          </a:p>
          <a:p>
            <a:pPr algn="ctr"/>
            <a:r>
              <a:rPr lang="fr-FR" sz="2000" b="1" i="1">
                <a:solidFill>
                  <a:srgbClr val="000000"/>
                </a:solidFill>
              </a:rPr>
              <a:t>(du 1</a:t>
            </a:r>
            <a:r>
              <a:rPr lang="fr-FR" sz="2000" b="1" i="1" baseline="30000">
                <a:solidFill>
                  <a:srgbClr val="000000"/>
                </a:solidFill>
              </a:rPr>
              <a:t>er</a:t>
            </a:r>
            <a:r>
              <a:rPr lang="fr-FR" sz="2000" b="1" i="1">
                <a:solidFill>
                  <a:srgbClr val="000000"/>
                </a:solidFill>
              </a:rPr>
              <a:t> janvier au 30 septembre 2007)</a:t>
            </a:r>
          </a:p>
        </p:txBody>
      </p:sp>
      <p:graphicFrame>
        <p:nvGraphicFramePr>
          <p:cNvPr id="254979" name="Group 3"/>
          <p:cNvGraphicFramePr>
            <a:graphicFrameLocks noGrp="1"/>
          </p:cNvGraphicFramePr>
          <p:nvPr>
            <p:ph/>
          </p:nvPr>
        </p:nvGraphicFramePr>
        <p:xfrm>
          <a:off x="787400" y="2197100"/>
          <a:ext cx="7561263" cy="3005139"/>
        </p:xfrm>
        <a:graphic>
          <a:graphicData uri="http://schemas.openxmlformats.org/drawingml/2006/table">
            <a:tbl>
              <a:tblPr/>
              <a:tblGrid>
                <a:gridCol w="2016125"/>
                <a:gridCol w="3529013"/>
                <a:gridCol w="2016125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Langues demandées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Nombre d</a:t>
                      </a:r>
                      <a:r>
                        <a:rPr kumimoji="0" lang="ja-JP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’</a:t>
                      </a:r>
                      <a:r>
                        <a:rPr kumimoji="0" lang="fr-FR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offres d</a:t>
                      </a:r>
                      <a:r>
                        <a:rPr kumimoji="0" lang="ja-JP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’</a:t>
                      </a:r>
                      <a:r>
                        <a:rPr kumimoji="0" lang="fr-FR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emploi</a:t>
                      </a:r>
                      <a:endParaRPr kumimoji="0" lang="fr-FR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En pourcentage du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Wingdings" pitchFamily="2" charset="2"/>
                        </a:rPr>
                        <a:t>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Anglais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18.980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Wingdings" pitchFamily="2" charset="2"/>
                        </a:rPr>
                        <a:t>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Allemand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3.620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22.600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8216" name="Rectangle 33"/>
          <p:cNvSpPr>
            <a:spLocks noChangeArrowheads="1"/>
          </p:cNvSpPr>
          <p:nvPr/>
        </p:nvSpPr>
        <p:spPr bwMode="auto">
          <a:xfrm>
            <a:off x="6227763" y="6092825"/>
            <a:ext cx="150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b="1" i="1"/>
              <a:t>Source: ANPE, 2007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988" y="274638"/>
            <a:ext cx="8931275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3200" b="1" cap="none" smtClean="0">
                <a:solidFill>
                  <a:srgbClr val="000000"/>
                </a:solidFill>
              </a:rPr>
              <a:t>L</a:t>
            </a:r>
            <a:r>
              <a:rPr lang="fr-FR" altLang="fr-FR" sz="3200" b="1" cap="none" smtClean="0">
                <a:solidFill>
                  <a:srgbClr val="000000"/>
                </a:solidFill>
              </a:rPr>
              <a:t>’</a:t>
            </a:r>
            <a:r>
              <a:rPr lang="fr-FR" sz="3200" b="1" cap="none" smtClean="0">
                <a:solidFill>
                  <a:srgbClr val="000000"/>
                </a:solidFill>
              </a:rPr>
              <a:t>allemand au collège Jean Racine</a:t>
            </a:r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fr-FR" sz="2800" smtClean="0">
                <a:solidFill>
                  <a:srgbClr val="000000"/>
                </a:solidFill>
              </a:rPr>
              <a:t>Des projets réguliers</a:t>
            </a:r>
          </a:p>
          <a:p>
            <a:endParaRPr lang="fr-FR" sz="2800" smtClean="0">
              <a:solidFill>
                <a:srgbClr val="000000"/>
              </a:solidFill>
            </a:endParaRPr>
          </a:p>
          <a:p>
            <a:r>
              <a:rPr lang="fr-FR" sz="2800" smtClean="0">
                <a:solidFill>
                  <a:srgbClr val="000000"/>
                </a:solidFill>
              </a:rPr>
              <a:t>Des échanges</a:t>
            </a:r>
          </a:p>
          <a:p>
            <a:endParaRPr lang="fr-FR" sz="2800" smtClean="0">
              <a:solidFill>
                <a:srgbClr val="000000"/>
              </a:solidFill>
            </a:endParaRPr>
          </a:p>
          <a:p>
            <a:r>
              <a:rPr lang="fr-FR" sz="2800" smtClean="0">
                <a:solidFill>
                  <a:srgbClr val="000000"/>
                </a:solidFill>
              </a:rPr>
              <a:t>Des perspectives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/>
          </p:cNvSpPr>
          <p:nvPr/>
        </p:nvSpPr>
        <p:spPr bwMode="auto">
          <a:xfrm>
            <a:off x="0" y="11255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>
                <a:solidFill>
                  <a:srgbClr val="000000"/>
                </a:solidFill>
              </a:rPr>
              <a:t>Implantations françaises et allemandes</a:t>
            </a: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11188" y="2420938"/>
            <a:ext cx="83518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  <a:tabLst>
                <a:tab pos="174625" algn="l"/>
              </a:tabLst>
            </a:pPr>
            <a:r>
              <a:rPr lang="fr-FR" sz="2400" b="1" dirty="0">
                <a:solidFill>
                  <a:schemeClr val="accent2"/>
                </a:solidFill>
              </a:rPr>
              <a:t> </a:t>
            </a:r>
            <a:r>
              <a:rPr lang="fr-FR" sz="2400" b="1" dirty="0">
                <a:solidFill>
                  <a:srgbClr val="000000"/>
                </a:solidFill>
              </a:rPr>
              <a:t>2 200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/>
              <a:t>entreprises françaises implantées en Allemagne</a:t>
            </a:r>
          </a:p>
          <a:p>
            <a:pPr>
              <a:buClr>
                <a:schemeClr val="accent2"/>
              </a:buClr>
              <a:buFontTx/>
              <a:buChar char="•"/>
              <a:tabLst>
                <a:tab pos="174625" algn="l"/>
              </a:tabLst>
            </a:pPr>
            <a:endParaRPr lang="fr-FR" sz="2400" dirty="0"/>
          </a:p>
          <a:p>
            <a:pPr>
              <a:buClr>
                <a:schemeClr val="accent2"/>
              </a:buClr>
              <a:buFontTx/>
              <a:buChar char="•"/>
              <a:tabLst>
                <a:tab pos="174625" algn="l"/>
              </a:tabLst>
            </a:pPr>
            <a:r>
              <a:rPr lang="fr-FR" sz="2400" b="1" dirty="0">
                <a:solidFill>
                  <a:schemeClr val="accent2"/>
                </a:solidFill>
              </a:rPr>
              <a:t> </a:t>
            </a:r>
            <a:r>
              <a:rPr lang="fr-FR" sz="2400" b="1" dirty="0">
                <a:solidFill>
                  <a:srgbClr val="000000"/>
                </a:solidFill>
              </a:rPr>
              <a:t>2 500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/>
              <a:t>entreprises allemandes en France</a:t>
            </a:r>
          </a:p>
          <a:p>
            <a:pPr>
              <a:buClr>
                <a:schemeClr val="accent2"/>
              </a:buClr>
              <a:buFontTx/>
              <a:buChar char="•"/>
              <a:tabLst>
                <a:tab pos="174625" algn="l"/>
              </a:tabLst>
            </a:pPr>
            <a:endParaRPr lang="fr-FR" sz="2400" dirty="0"/>
          </a:p>
          <a:p>
            <a:pPr>
              <a:buClr>
                <a:schemeClr val="accent2"/>
              </a:buClr>
              <a:tabLst>
                <a:tab pos="174625" algn="l"/>
              </a:tabLst>
            </a:pPr>
            <a:endParaRPr lang="fr-FR" sz="2400" dirty="0">
              <a:latin typeface="Verdana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148263" y="5876925"/>
            <a:ext cx="3703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000" b="1" i="1"/>
              <a:t>Source: Ambassade de France, Mission économique, 2006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963" y="457200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3200" b="1" cap="none" smtClean="0">
                <a:solidFill>
                  <a:srgbClr val="000000"/>
                </a:solidFill>
              </a:rPr>
              <a:t>Les projets internes</a:t>
            </a:r>
            <a:br>
              <a:rPr lang="fr-FR" sz="3200" b="1" cap="none" smtClean="0">
                <a:solidFill>
                  <a:srgbClr val="000000"/>
                </a:solidFill>
              </a:rPr>
            </a:br>
            <a:r>
              <a:rPr lang="fr-FR" sz="3200" b="1" cap="none" smtClean="0">
                <a:solidFill>
                  <a:srgbClr val="000000"/>
                </a:solidFill>
              </a:rPr>
              <a:t>L</a:t>
            </a:r>
            <a:r>
              <a:rPr lang="fr-FR" altLang="fr-FR" sz="3200" b="1" cap="none" smtClean="0">
                <a:solidFill>
                  <a:srgbClr val="000000"/>
                </a:solidFill>
              </a:rPr>
              <a:t>’</a:t>
            </a:r>
            <a:r>
              <a:rPr lang="fr-FR" sz="3200" b="1" cap="none" smtClean="0">
                <a:solidFill>
                  <a:srgbClr val="000000"/>
                </a:solidFill>
              </a:rPr>
              <a:t>assistante en allemand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963" y="1600200"/>
            <a:ext cx="8250237" cy="4289425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endParaRPr lang="fr-FR" smtClean="0">
              <a:solidFill>
                <a:srgbClr val="000000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fr-FR" sz="2800" smtClean="0">
                <a:solidFill>
                  <a:srgbClr val="000000"/>
                </a:solidFill>
              </a:rPr>
              <a:t>L</a:t>
            </a:r>
            <a:r>
              <a:rPr lang="fr-FR" altLang="fr-FR" sz="2800" smtClean="0">
                <a:solidFill>
                  <a:srgbClr val="000000"/>
                </a:solidFill>
              </a:rPr>
              <a:t>’</a:t>
            </a:r>
            <a:r>
              <a:rPr lang="fr-FR" sz="2800" smtClean="0">
                <a:solidFill>
                  <a:srgbClr val="000000"/>
                </a:solidFill>
              </a:rPr>
              <a:t>apprentissage avec une assistante allemande une fois par semaine pour:</a:t>
            </a:r>
          </a:p>
          <a:p>
            <a:pPr marL="0" indent="0">
              <a:buFontTx/>
              <a:buChar char="-"/>
            </a:pPr>
            <a:endParaRPr lang="fr-FR" sz="2800" smtClean="0">
              <a:solidFill>
                <a:srgbClr val="000000"/>
              </a:solidFill>
            </a:endParaRPr>
          </a:p>
          <a:p>
            <a:pPr marL="0" indent="0">
              <a:buFontTx/>
              <a:buChar char="-"/>
            </a:pPr>
            <a:r>
              <a:rPr lang="fr-FR" sz="2800" smtClean="0">
                <a:solidFill>
                  <a:srgbClr val="000000"/>
                </a:solidFill>
              </a:rPr>
              <a:t>Parler avec une native</a:t>
            </a:r>
          </a:p>
          <a:p>
            <a:pPr marL="0" indent="0">
              <a:buFontTx/>
              <a:buChar char="-"/>
            </a:pPr>
            <a:r>
              <a:rPr lang="fr-FR" sz="2800" smtClean="0">
                <a:solidFill>
                  <a:srgbClr val="000000"/>
                </a:solidFill>
              </a:rPr>
              <a:t>Mettre en pratique ce que l</a:t>
            </a:r>
            <a:r>
              <a:rPr lang="fr-FR" altLang="fr-FR" sz="2800" smtClean="0">
                <a:solidFill>
                  <a:srgbClr val="000000"/>
                </a:solidFill>
              </a:rPr>
              <a:t>’</a:t>
            </a:r>
            <a:r>
              <a:rPr lang="fr-FR" sz="2800" smtClean="0">
                <a:solidFill>
                  <a:srgbClr val="000000"/>
                </a:solidFill>
              </a:rPr>
              <a:t>on a appris en classe</a:t>
            </a:r>
          </a:p>
          <a:p>
            <a:pPr marL="0" indent="0">
              <a:buFontTx/>
              <a:buChar char="-"/>
            </a:pPr>
            <a:r>
              <a:rPr lang="fr-FR" sz="2800" smtClean="0">
                <a:solidFill>
                  <a:srgbClr val="000000"/>
                </a:solidFill>
              </a:rPr>
              <a:t>Approfondir le travail fait en classe</a:t>
            </a:r>
          </a:p>
          <a:p>
            <a:pPr marL="0" indent="0">
              <a:buFontTx/>
              <a:buChar char="-"/>
            </a:pPr>
            <a:r>
              <a:rPr lang="fr-FR" sz="2800" smtClean="0">
                <a:solidFill>
                  <a:srgbClr val="000000"/>
                </a:solidFill>
              </a:rPr>
              <a:t>Pouvoir s</a:t>
            </a:r>
            <a:r>
              <a:rPr lang="fr-FR" altLang="fr-FR" sz="2800" smtClean="0">
                <a:solidFill>
                  <a:srgbClr val="000000"/>
                </a:solidFill>
              </a:rPr>
              <a:t>’</a:t>
            </a:r>
            <a:r>
              <a:rPr lang="fr-FR" sz="2800" smtClean="0">
                <a:solidFill>
                  <a:srgbClr val="000000"/>
                </a:solidFill>
              </a:rPr>
              <a:t>enrichir de la culture de l</a:t>
            </a:r>
            <a:r>
              <a:rPr lang="fr-FR" altLang="fr-FR" sz="2800" smtClean="0">
                <a:solidFill>
                  <a:srgbClr val="000000"/>
                </a:solidFill>
              </a:rPr>
              <a:t>’</a:t>
            </a:r>
            <a:r>
              <a:rPr lang="fr-FR" sz="2800" smtClean="0">
                <a:solidFill>
                  <a:srgbClr val="000000"/>
                </a:solidFill>
              </a:rPr>
              <a:t>autre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Personnalisée 7">
      <a:dk1>
        <a:sysClr val="windowText" lastClr="000000"/>
      </a:dk1>
      <a:lt1>
        <a:srgbClr val="000000"/>
      </a:lt1>
      <a:dk2>
        <a:srgbClr val="C5DAA0"/>
      </a:dk2>
      <a:lt2>
        <a:srgbClr val="000000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9AA548"/>
      </a:accent5>
      <a:accent6>
        <a:srgbClr val="9EB024"/>
      </a:accent6>
      <a:hlink>
        <a:srgbClr val="FF621D"/>
      </a:hlink>
      <a:folHlink>
        <a:srgbClr val="F3D26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 urbaine.thmx</Template>
  <TotalTime>624</TotalTime>
  <Words>536</Words>
  <Application>Microsoft Office PowerPoint</Application>
  <PresentationFormat>Affichage à l'écran (4:3)</PresentationFormat>
  <Paragraphs>110</Paragraphs>
  <Slides>16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Urban Pop</vt:lpstr>
      <vt:lpstr>   au collège Jean Racine</vt:lpstr>
      <vt:lpstr>La section bilangue</vt:lpstr>
      <vt:lpstr>Deux langues choisies pour de bonnes raisons</vt:lpstr>
      <vt:lpstr>Diapositive 4</vt:lpstr>
      <vt:lpstr>Où parle-t-on Allemand en Europe?</vt:lpstr>
      <vt:lpstr>Diapositive 6</vt:lpstr>
      <vt:lpstr>L’allemand au collège Jean Racine</vt:lpstr>
      <vt:lpstr>Diapositive 8</vt:lpstr>
      <vt:lpstr>Les projets internes L’assistante en allemand</vt:lpstr>
      <vt:lpstr>La journée franco-allemande 22 Janvier</vt:lpstr>
      <vt:lpstr>Des projets-classes en langue allemandE</vt:lpstr>
      <vt:lpstr>Un petit déjeuner germano-britanique au refectoire</vt:lpstr>
      <vt:lpstr>Les échanges avec notre établissement partenaire</vt:lpstr>
      <vt:lpstr>Rencontres sportives, culturelles et linguistiques</vt:lpstr>
      <vt:lpstr>Les échanges individuels entre élèves</vt:lpstr>
      <vt:lpstr>Des projets à venir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L’allemand au collège Jean Racine</dc:title>
  <dc:creator>Andre Marie Sigha</dc:creator>
  <cp:lastModifiedBy>papa</cp:lastModifiedBy>
  <cp:revision>16</cp:revision>
  <dcterms:created xsi:type="dcterms:W3CDTF">2013-01-20T10:59:35Z</dcterms:created>
  <dcterms:modified xsi:type="dcterms:W3CDTF">2013-01-21T20:19:18Z</dcterms:modified>
</cp:coreProperties>
</file>