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73" r:id="rId11"/>
    <p:sldId id="264" r:id="rId12"/>
    <p:sldId id="269" r:id="rId13"/>
    <p:sldId id="263" r:id="rId14"/>
    <p:sldId id="265" r:id="rId15"/>
    <p:sldId id="266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88712" autoAdjust="0"/>
  </p:normalViewPr>
  <p:slideViewPr>
    <p:cSldViewPr>
      <p:cViewPr>
        <p:scale>
          <a:sx n="75" d="100"/>
          <a:sy n="75" d="100"/>
        </p:scale>
        <p:origin x="-13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DBA47-4018-4265-B101-ACC926295BE5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C3AC0-6DF0-4C25-91E6-0CF0A679A7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62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C3AC0-6DF0-4C25-91E6-0CF0A679A75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FC01D8-32D1-41CB-8F87-7E1E0B79FA6A}" type="datetimeFigureOut">
              <a:rPr lang="fr-FR" smtClean="0"/>
              <a:pPr/>
              <a:t>14/04/2012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847EB9-1EE5-495B-85C9-CD926B8114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7992888" cy="2520280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Calibri" pitchFamily="34" charset="0"/>
              </a:rPr>
              <a:t>Formation du mercredi 28 mars 2012 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(14 h 00 – 17 h 00) sur CENTRA</a:t>
            </a:r>
          </a:p>
          <a:p>
            <a:endParaRPr lang="fr-F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Calibri" pitchFamily="34" charset="0"/>
              </a:rPr>
              <a:t>Erika Faust </a:t>
            </a:r>
            <a:r>
              <a:rPr lang="fr-FR" sz="2000" i="1" dirty="0" smtClean="0">
                <a:solidFill>
                  <a:schemeClr val="tx1"/>
                </a:solidFill>
                <a:latin typeface="Calibri" pitchFamily="34" charset="0"/>
              </a:rPr>
              <a:t>, professeur d’allemand</a:t>
            </a:r>
          </a:p>
          <a:p>
            <a:endParaRPr lang="fr-F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r"/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fr-FR" sz="1800" i="1" dirty="0" smtClean="0">
                <a:solidFill>
                  <a:schemeClr val="tx1"/>
                </a:solidFill>
                <a:latin typeface="Calibri" pitchFamily="34" charset="0"/>
              </a:rPr>
              <a:t>diapositives</a:t>
            </a:r>
            <a:r>
              <a:rPr lang="fr-FR" sz="1800" i="1" smtClean="0">
                <a:solidFill>
                  <a:schemeClr val="tx1"/>
                </a:solidFill>
                <a:latin typeface="Calibri" pitchFamily="34" charset="0"/>
              </a:rPr>
              <a:t> 3-4-7-11 extraites </a:t>
            </a:r>
            <a:r>
              <a:rPr lang="fr-FR" sz="1800" i="1" dirty="0" smtClean="0">
                <a:solidFill>
                  <a:schemeClr val="tx1"/>
                </a:solidFill>
                <a:latin typeface="Calibri" pitchFamily="34" charset="0"/>
              </a:rPr>
              <a:t>d’un PPS </a:t>
            </a:r>
          </a:p>
          <a:p>
            <a:pPr algn="r"/>
            <a:r>
              <a:rPr lang="fr-FR" sz="1800" i="1" dirty="0" smtClean="0">
                <a:solidFill>
                  <a:schemeClr val="tx1"/>
                </a:solidFill>
                <a:latin typeface="Calibri" pitchFamily="34" charset="0"/>
              </a:rPr>
              <a:t>de  </a:t>
            </a:r>
            <a:r>
              <a:rPr lang="fr-FR" sz="1800" i="1" dirty="0" err="1" smtClean="0">
                <a:solidFill>
                  <a:schemeClr val="tx1"/>
                </a:solidFill>
                <a:latin typeface="Calibri" pitchFamily="34" charset="0"/>
              </a:rPr>
              <a:t>M.Grandjean</a:t>
            </a:r>
            <a:r>
              <a:rPr lang="fr-FR" sz="1800" i="1" dirty="0" smtClean="0">
                <a:solidFill>
                  <a:schemeClr val="tx1"/>
                </a:solidFill>
                <a:latin typeface="Calibri" pitchFamily="34" charset="0"/>
              </a:rPr>
              <a:t> avec son accord</a:t>
            </a:r>
            <a:r>
              <a:rPr lang="fr-FR" sz="2000" i="1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fr-FR" sz="2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505930"/>
            <a:ext cx="8568952" cy="149102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Calibri" pitchFamily="34" charset="0"/>
              </a:rPr>
              <a:t>Formation des personnels non titulaires en allemand</a:t>
            </a:r>
            <a:br>
              <a:rPr lang="fr-FR" sz="2800" b="1" dirty="0" smtClean="0">
                <a:latin typeface="Calibri" pitchFamily="34" charset="0"/>
              </a:rPr>
            </a:br>
            <a:r>
              <a:rPr lang="fr-FR" sz="2800" b="1" dirty="0" smtClean="0">
                <a:latin typeface="Calibri" pitchFamily="34" charset="0"/>
              </a:rPr>
              <a:t>Schémas de cours selon les compétences entraînées</a:t>
            </a:r>
            <a:endParaRPr lang="fr-FR" sz="2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0"/>
            <a:ext cx="8204448" cy="678706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TOR 3 / Passage 4/ Ü-</a:t>
            </a:r>
            <a:r>
              <a:rPr lang="fr-FR" sz="3200" dirty="0" err="1" smtClean="0"/>
              <a:t>Heft</a:t>
            </a:r>
            <a:r>
              <a:rPr lang="fr-FR" sz="3200" dirty="0" smtClean="0"/>
              <a:t> S.57 </a:t>
            </a:r>
            <a:r>
              <a:rPr lang="fr-FR" sz="1400" dirty="0" smtClean="0"/>
              <a:t>( </a:t>
            </a:r>
            <a:r>
              <a:rPr lang="fr-FR" sz="1400" dirty="0" err="1" smtClean="0"/>
              <a:t>Beantworte</a:t>
            </a:r>
            <a:r>
              <a:rPr lang="fr-FR" sz="1400" dirty="0" smtClean="0"/>
              <a:t> </a:t>
            </a:r>
            <a:r>
              <a:rPr lang="fr-FR" sz="1400" dirty="0" err="1" smtClean="0"/>
              <a:t>und</a:t>
            </a:r>
            <a:r>
              <a:rPr lang="fr-FR" sz="1400" dirty="0" smtClean="0"/>
              <a:t> </a:t>
            </a:r>
            <a:r>
              <a:rPr lang="fr-FR" sz="1400" dirty="0" err="1" smtClean="0"/>
              <a:t>zitiere</a:t>
            </a:r>
            <a:r>
              <a:rPr lang="fr-FR" sz="1400" dirty="0" smtClean="0"/>
              <a:t> den </a:t>
            </a:r>
            <a:r>
              <a:rPr lang="fr-FR" sz="1400" dirty="0" err="1" smtClean="0"/>
              <a:t>Text</a:t>
            </a:r>
            <a:r>
              <a:rPr lang="fr-FR" sz="1400" dirty="0" smtClean="0"/>
              <a:t>!)</a:t>
            </a:r>
            <a:endParaRPr lang="fr-FR" sz="1400" dirty="0"/>
          </a:p>
        </p:txBody>
      </p:sp>
      <p:pic>
        <p:nvPicPr>
          <p:cNvPr id="1026" name="Picture 2" descr="G:\Tor3U-Hp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1288" y="836712"/>
            <a:ext cx="6821424" cy="5548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 phase d’entraînement à la CE, il faut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sz="1800" dirty="0" err="1" smtClean="0">
                <a:latin typeface="Calibri" pitchFamily="34" charset="0"/>
              </a:rPr>
              <a:t>Laisser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suffisamment</a:t>
            </a:r>
            <a:r>
              <a:rPr lang="de-DE" sz="1800" b="1" dirty="0" smtClean="0">
                <a:latin typeface="Calibri" pitchFamily="34" charset="0"/>
              </a:rPr>
              <a:t> de </a:t>
            </a:r>
            <a:r>
              <a:rPr lang="de-DE" sz="1800" b="1" dirty="0" err="1" smtClean="0">
                <a:latin typeface="Calibri" pitchFamily="34" charset="0"/>
              </a:rPr>
              <a:t>temps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aux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élèves</a:t>
            </a:r>
            <a:r>
              <a:rPr lang="de-DE" sz="1800" dirty="0" smtClean="0">
                <a:latin typeface="Calibri" pitchFamily="34" charset="0"/>
              </a:rPr>
              <a:t>.</a:t>
            </a:r>
          </a:p>
          <a:p>
            <a:endParaRPr lang="de-DE" sz="1800" dirty="0" smtClean="0">
              <a:latin typeface="Calibri" pitchFamily="34" charset="0"/>
            </a:endParaRPr>
          </a:p>
          <a:p>
            <a:r>
              <a:rPr lang="de-DE" sz="1800" dirty="0" err="1" smtClean="0">
                <a:latin typeface="Calibri" pitchFamily="34" charset="0"/>
              </a:rPr>
              <a:t>Mettre</a:t>
            </a:r>
            <a:r>
              <a:rPr lang="de-DE" sz="1800" dirty="0" smtClean="0">
                <a:latin typeface="Calibri" pitchFamily="34" charset="0"/>
              </a:rPr>
              <a:t> en </a:t>
            </a:r>
            <a:r>
              <a:rPr lang="de-DE" sz="1800" dirty="0" err="1" smtClean="0">
                <a:latin typeface="Calibri" pitchFamily="34" charset="0"/>
              </a:rPr>
              <a:t>place</a:t>
            </a:r>
            <a:r>
              <a:rPr lang="de-DE" sz="1800" dirty="0" smtClean="0">
                <a:latin typeface="Calibri" pitchFamily="34" charset="0"/>
              </a:rPr>
              <a:t> des </a:t>
            </a:r>
            <a:r>
              <a:rPr lang="de-DE" sz="1800" b="1" dirty="0" err="1" smtClean="0">
                <a:latin typeface="Calibri" pitchFamily="34" charset="0"/>
              </a:rPr>
              <a:t>stratégies</a:t>
            </a:r>
            <a:r>
              <a:rPr lang="de-DE" sz="1800" b="1" dirty="0" smtClean="0">
                <a:latin typeface="Calibri" pitchFamily="34" charset="0"/>
              </a:rPr>
              <a:t> de </a:t>
            </a:r>
            <a:r>
              <a:rPr lang="de-DE" sz="1800" b="1" dirty="0" err="1" smtClean="0">
                <a:latin typeface="Calibri" pitchFamily="34" charset="0"/>
              </a:rPr>
              <a:t>lecture</a:t>
            </a:r>
            <a:r>
              <a:rPr lang="de-DE" sz="18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de-DE" sz="1800" dirty="0" smtClean="0">
              <a:latin typeface="Calibri" pitchFamily="34" charset="0"/>
            </a:endParaRPr>
          </a:p>
          <a:p>
            <a:r>
              <a:rPr lang="de-DE" sz="1800" dirty="0" err="1" smtClean="0">
                <a:latin typeface="Calibri" pitchFamily="34" charset="0"/>
              </a:rPr>
              <a:t>Progresser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étape</a:t>
            </a:r>
            <a:r>
              <a:rPr lang="de-DE" sz="1800" b="1" dirty="0" smtClean="0">
                <a:latin typeface="Calibri" pitchFamily="34" charset="0"/>
              </a:rPr>
              <a:t> par </a:t>
            </a:r>
            <a:r>
              <a:rPr lang="de-DE" sz="1800" b="1" dirty="0" err="1" smtClean="0">
                <a:latin typeface="Calibri" pitchFamily="34" charset="0"/>
              </a:rPr>
              <a:t>étape</a:t>
            </a:r>
            <a:r>
              <a:rPr lang="de-DE" sz="1800" dirty="0" smtClean="0">
                <a:latin typeface="Calibri" pitchFamily="34" charset="0"/>
              </a:rPr>
              <a:t>, aller </a:t>
            </a:r>
            <a:r>
              <a:rPr lang="de-DE" sz="1800" b="1" dirty="0" smtClean="0">
                <a:latin typeface="Calibri" pitchFamily="34" charset="0"/>
              </a:rPr>
              <a:t>du plus simple au plus </a:t>
            </a:r>
            <a:r>
              <a:rPr lang="de-DE" sz="1800" b="1" dirty="0" err="1" smtClean="0">
                <a:latin typeface="Calibri" pitchFamily="34" charset="0"/>
              </a:rPr>
              <a:t>complexe</a:t>
            </a:r>
            <a:r>
              <a:rPr lang="de-DE" sz="1800" b="1" dirty="0" smtClean="0">
                <a:latin typeface="Calibri" pitchFamily="34" charset="0"/>
              </a:rPr>
              <a:t>.</a:t>
            </a:r>
          </a:p>
          <a:p>
            <a:endParaRPr lang="de-DE" sz="1800" dirty="0" smtClean="0">
              <a:latin typeface="Calibri" pitchFamily="34" charset="0"/>
            </a:endParaRPr>
          </a:p>
          <a:p>
            <a:r>
              <a:rPr lang="de-DE" sz="1800" b="1" dirty="0" smtClean="0">
                <a:latin typeface="Calibri" pitchFamily="34" charset="0"/>
              </a:rPr>
              <a:t>NE PAS </a:t>
            </a:r>
            <a:r>
              <a:rPr lang="de-DE" sz="1800" b="1" dirty="0" err="1" smtClean="0">
                <a:latin typeface="Calibri" pitchFamily="34" charset="0"/>
              </a:rPr>
              <a:t>traduire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mais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plutôt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reformuler</a:t>
            </a:r>
            <a:r>
              <a:rPr lang="de-DE" sz="1800" dirty="0" smtClean="0">
                <a:latin typeface="Calibri" pitchFamily="34" charset="0"/>
              </a:rPr>
              <a:t>, </a:t>
            </a:r>
            <a:r>
              <a:rPr lang="de-DE" sz="1800" dirty="0" err="1" smtClean="0">
                <a:latin typeface="Calibri" pitchFamily="34" charset="0"/>
              </a:rPr>
              <a:t>décomposer</a:t>
            </a:r>
            <a:r>
              <a:rPr lang="de-DE" sz="1800" dirty="0" smtClean="0">
                <a:latin typeface="Calibri" pitchFamily="34" charset="0"/>
              </a:rPr>
              <a:t>, </a:t>
            </a:r>
            <a:r>
              <a:rPr lang="de-DE" sz="1800" dirty="0" err="1" smtClean="0">
                <a:latin typeface="Calibri" pitchFamily="34" charset="0"/>
              </a:rPr>
              <a:t>mimer</a:t>
            </a:r>
            <a:r>
              <a:rPr lang="de-DE" sz="1800" dirty="0" smtClean="0">
                <a:latin typeface="Calibri" pitchFamily="34" charset="0"/>
              </a:rPr>
              <a:t> (!) et </a:t>
            </a:r>
            <a:r>
              <a:rPr lang="de-DE" sz="1800" dirty="0" err="1" smtClean="0">
                <a:latin typeface="Calibri" pitchFamily="34" charset="0"/>
              </a:rPr>
              <a:t>rassurer</a:t>
            </a:r>
            <a:r>
              <a:rPr lang="de-DE" sz="1800" dirty="0" smtClean="0">
                <a:latin typeface="Calibri" pitchFamily="34" charset="0"/>
              </a:rPr>
              <a:t> si </a:t>
            </a:r>
            <a:r>
              <a:rPr lang="de-DE" sz="1800" dirty="0" err="1" smtClean="0">
                <a:latin typeface="Calibri" pitchFamily="34" charset="0"/>
              </a:rPr>
              <a:t>tout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n‘est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pas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compris</a:t>
            </a:r>
            <a:endParaRPr lang="de-DE" sz="1800" dirty="0" smtClean="0">
              <a:latin typeface="Calibri" pitchFamily="34" charset="0"/>
            </a:endParaRPr>
          </a:p>
          <a:p>
            <a:endParaRPr lang="de-DE" sz="1800" dirty="0" smtClean="0">
              <a:latin typeface="Calibri" pitchFamily="34" charset="0"/>
            </a:endParaRPr>
          </a:p>
          <a:p>
            <a:r>
              <a:rPr lang="de-DE" sz="1800" b="1" dirty="0" err="1" smtClean="0">
                <a:latin typeface="Calibri" pitchFamily="34" charset="0"/>
              </a:rPr>
              <a:t>Passer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dans</a:t>
            </a:r>
            <a:r>
              <a:rPr lang="de-DE" sz="1800" b="1" dirty="0" smtClean="0">
                <a:latin typeface="Calibri" pitchFamily="34" charset="0"/>
              </a:rPr>
              <a:t> les </a:t>
            </a:r>
            <a:r>
              <a:rPr lang="de-DE" sz="1800" b="1" dirty="0" err="1" smtClean="0">
                <a:latin typeface="Calibri" pitchFamily="34" charset="0"/>
              </a:rPr>
              <a:t>rangs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pendant</a:t>
            </a:r>
            <a:r>
              <a:rPr lang="de-DE" sz="1800" b="1" dirty="0" smtClean="0">
                <a:latin typeface="Calibri" pitchFamily="34" charset="0"/>
              </a:rPr>
              <a:t> le </a:t>
            </a:r>
            <a:r>
              <a:rPr lang="de-DE" sz="1800" b="1" dirty="0" err="1" smtClean="0">
                <a:latin typeface="Calibri" pitchFamily="34" charset="0"/>
              </a:rPr>
              <a:t>travail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individuel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pour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guider</a:t>
            </a:r>
            <a:r>
              <a:rPr lang="de-DE" sz="1800" dirty="0" smtClean="0">
                <a:latin typeface="Calibri" pitchFamily="34" charset="0"/>
              </a:rPr>
              <a:t> les </a:t>
            </a:r>
            <a:r>
              <a:rPr lang="de-DE" sz="1800" dirty="0" err="1" smtClean="0">
                <a:latin typeface="Calibri" pitchFamily="34" charset="0"/>
              </a:rPr>
              <a:t>élèves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qui</a:t>
            </a:r>
            <a:r>
              <a:rPr lang="de-DE" sz="1800" dirty="0" smtClean="0">
                <a:latin typeface="Calibri" pitchFamily="34" charset="0"/>
              </a:rPr>
              <a:t> en </a:t>
            </a:r>
            <a:r>
              <a:rPr lang="de-DE" sz="1800" dirty="0" err="1" smtClean="0">
                <a:latin typeface="Calibri" pitchFamily="34" charset="0"/>
              </a:rPr>
              <a:t>ont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besoin</a:t>
            </a:r>
            <a:r>
              <a:rPr lang="de-DE" sz="1800" dirty="0" smtClean="0">
                <a:latin typeface="Calibri" pitchFamily="34" charset="0"/>
              </a:rPr>
              <a:t>.</a:t>
            </a:r>
          </a:p>
          <a:p>
            <a:endParaRPr lang="de-DE" sz="1800" dirty="0" smtClean="0">
              <a:latin typeface="Calibri" pitchFamily="34" charset="0"/>
            </a:endParaRPr>
          </a:p>
          <a:p>
            <a:r>
              <a:rPr lang="de-DE" sz="1800" b="1" dirty="0" smtClean="0">
                <a:latin typeface="Calibri" pitchFamily="34" charset="0"/>
              </a:rPr>
              <a:t>Ne </a:t>
            </a:r>
            <a:r>
              <a:rPr lang="de-DE" sz="1800" b="1" dirty="0" err="1" smtClean="0">
                <a:latin typeface="Calibri" pitchFamily="34" charset="0"/>
              </a:rPr>
              <a:t>pas</a:t>
            </a:r>
            <a:r>
              <a:rPr lang="de-DE" sz="1800" b="1" dirty="0" smtClean="0">
                <a:latin typeface="Calibri" pitchFamily="34" charset="0"/>
              </a:rPr>
              <a:t> valider/invalider </a:t>
            </a:r>
            <a:r>
              <a:rPr lang="de-DE" sz="1800" b="1" dirty="0" err="1" smtClean="0">
                <a:latin typeface="Calibri" pitchFamily="34" charset="0"/>
              </a:rPr>
              <a:t>trop</a:t>
            </a:r>
            <a:r>
              <a:rPr lang="de-DE" sz="1800" b="1" dirty="0" smtClean="0">
                <a:latin typeface="Calibri" pitchFamily="34" charset="0"/>
              </a:rPr>
              <a:t> vite </a:t>
            </a:r>
            <a:r>
              <a:rPr lang="de-DE" sz="1800" b="1" dirty="0" err="1" smtClean="0">
                <a:latin typeface="Calibri" pitchFamily="34" charset="0"/>
              </a:rPr>
              <a:t>une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réponse</a:t>
            </a:r>
            <a:r>
              <a:rPr lang="de-DE" sz="1800" dirty="0" smtClean="0">
                <a:latin typeface="Calibri" pitchFamily="34" charset="0"/>
              </a:rPr>
              <a:t>, </a:t>
            </a:r>
            <a:r>
              <a:rPr lang="de-DE" sz="1800" dirty="0" err="1" smtClean="0">
                <a:latin typeface="Calibri" pitchFamily="34" charset="0"/>
              </a:rPr>
              <a:t>comparer</a:t>
            </a:r>
            <a:r>
              <a:rPr lang="de-DE" sz="1800" dirty="0" smtClean="0">
                <a:latin typeface="Calibri" pitchFamily="34" charset="0"/>
              </a:rPr>
              <a:t> les </a:t>
            </a:r>
            <a:r>
              <a:rPr lang="de-DE" sz="1800" dirty="0" err="1" smtClean="0">
                <a:latin typeface="Calibri" pitchFamily="34" charset="0"/>
              </a:rPr>
              <a:t>propositions</a:t>
            </a:r>
            <a:r>
              <a:rPr lang="de-DE" sz="1800" dirty="0" smtClean="0">
                <a:latin typeface="Calibri" pitchFamily="34" charset="0"/>
              </a:rPr>
              <a:t>, les </a:t>
            </a:r>
            <a:r>
              <a:rPr lang="de-DE" sz="1800" dirty="0" err="1" smtClean="0">
                <a:latin typeface="Calibri" pitchFamily="34" charset="0"/>
              </a:rPr>
              <a:t>élèves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ont-ils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tous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repéré</a:t>
            </a:r>
            <a:r>
              <a:rPr lang="de-DE" sz="1800" dirty="0" smtClean="0">
                <a:latin typeface="Calibri" pitchFamily="34" charset="0"/>
              </a:rPr>
              <a:t> et </a:t>
            </a:r>
            <a:r>
              <a:rPr lang="de-DE" sz="1800" dirty="0" err="1" smtClean="0">
                <a:latin typeface="Calibri" pitchFamily="34" charset="0"/>
              </a:rPr>
              <a:t>compris</a:t>
            </a:r>
            <a:r>
              <a:rPr lang="de-DE" sz="1800" dirty="0" smtClean="0">
                <a:latin typeface="Calibri" pitchFamily="34" charset="0"/>
              </a:rPr>
              <a:t> la </a:t>
            </a:r>
            <a:r>
              <a:rPr lang="de-DE" sz="1800" dirty="0" err="1" smtClean="0">
                <a:latin typeface="Calibri" pitchFamily="34" charset="0"/>
              </a:rPr>
              <a:t>même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chose</a:t>
            </a:r>
            <a:r>
              <a:rPr lang="de-DE" sz="1800" dirty="0" smtClean="0">
                <a:latin typeface="Calibri" pitchFamily="34" charset="0"/>
              </a:rPr>
              <a:t> ?</a:t>
            </a:r>
          </a:p>
          <a:p>
            <a:endParaRPr lang="de-DE" sz="1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Entraînement  à l’EO-IO : </a:t>
            </a:r>
            <a:br>
              <a:rPr lang="fr-FR" dirty="0" smtClean="0"/>
            </a:br>
            <a:r>
              <a:rPr lang="fr-FR" dirty="0" smtClean="0"/>
              <a:t>Tor 1 / </a:t>
            </a:r>
            <a:r>
              <a:rPr lang="fr-FR" dirty="0" err="1" smtClean="0"/>
              <a:t>Kapitel</a:t>
            </a:r>
            <a:r>
              <a:rPr lang="fr-FR" dirty="0" smtClean="0"/>
              <a:t> 3 : </a:t>
            </a:r>
            <a:r>
              <a:rPr lang="fr-FR" dirty="0" err="1" smtClean="0"/>
              <a:t>Tims</a:t>
            </a:r>
            <a:r>
              <a:rPr lang="fr-FR" dirty="0" smtClean="0"/>
              <a:t> </a:t>
            </a:r>
            <a:r>
              <a:rPr lang="fr-FR" dirty="0" err="1" smtClean="0"/>
              <a:t>Familie</a:t>
            </a:r>
            <a:r>
              <a:rPr lang="fr-FR" dirty="0" smtClean="0"/>
              <a:t> (S.44)</a:t>
            </a:r>
            <a:endParaRPr lang="fr-FR" dirty="0"/>
          </a:p>
        </p:txBody>
      </p:sp>
      <p:pic>
        <p:nvPicPr>
          <p:cNvPr id="3074" name="Picture 2" descr="G:\Tor1p4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4104" y="1612392"/>
            <a:ext cx="6412992" cy="424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Schéma d’une séance avec un entraînement  à l’EO-IO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400" b="1" dirty="0" smtClean="0">
                <a:latin typeface="Calibri" pitchFamily="34" charset="0"/>
              </a:rPr>
              <a:t>Classe de 6</a:t>
            </a:r>
            <a:r>
              <a:rPr lang="fr-FR" sz="1400" b="1" baseline="30000" dirty="0" smtClean="0">
                <a:latin typeface="Calibri" pitchFamily="34" charset="0"/>
              </a:rPr>
              <a:t>ème</a:t>
            </a:r>
            <a:r>
              <a:rPr lang="fr-FR" sz="1400" b="1" dirty="0" smtClean="0">
                <a:latin typeface="Calibri" pitchFamily="34" charset="0"/>
              </a:rPr>
              <a:t> – Tor 1 : </a:t>
            </a:r>
            <a:r>
              <a:rPr lang="fr-FR" sz="1400" b="1" dirty="0" err="1" smtClean="0">
                <a:latin typeface="Calibri" pitchFamily="34" charset="0"/>
              </a:rPr>
              <a:t>Kapitel</a:t>
            </a:r>
            <a:r>
              <a:rPr lang="fr-FR" sz="1400" b="1" dirty="0" smtClean="0">
                <a:latin typeface="Calibri" pitchFamily="34" charset="0"/>
              </a:rPr>
              <a:t> 3 / </a:t>
            </a:r>
            <a:r>
              <a:rPr lang="fr-FR" sz="1400" b="1" dirty="0" err="1" smtClean="0">
                <a:latin typeface="Calibri" pitchFamily="34" charset="0"/>
              </a:rPr>
              <a:t>Tims</a:t>
            </a:r>
            <a:r>
              <a:rPr lang="fr-FR" sz="1400" b="1" dirty="0" smtClean="0">
                <a:latin typeface="Calibri" pitchFamily="34" charset="0"/>
              </a:rPr>
              <a:t> </a:t>
            </a:r>
            <a:r>
              <a:rPr lang="fr-FR" sz="1400" b="1" dirty="0" err="1" smtClean="0">
                <a:latin typeface="Calibri" pitchFamily="34" charset="0"/>
              </a:rPr>
              <a:t>Familie</a:t>
            </a:r>
            <a:r>
              <a:rPr lang="fr-FR" sz="1400" b="1" dirty="0" smtClean="0">
                <a:latin typeface="Calibri" pitchFamily="34" charset="0"/>
              </a:rPr>
              <a:t> (S.44) </a:t>
            </a:r>
            <a:r>
              <a:rPr lang="fr-FR" sz="1400" b="1" dirty="0" err="1" smtClean="0">
                <a:latin typeface="Calibri" pitchFamily="34" charset="0"/>
              </a:rPr>
              <a:t>und</a:t>
            </a:r>
            <a:r>
              <a:rPr lang="fr-FR" sz="1400" b="1" dirty="0" smtClean="0">
                <a:latin typeface="Calibri" pitchFamily="34" charset="0"/>
              </a:rPr>
              <a:t> </a:t>
            </a:r>
            <a:r>
              <a:rPr lang="fr-FR" sz="1400" b="1" dirty="0" err="1" smtClean="0">
                <a:latin typeface="Calibri" pitchFamily="34" charset="0"/>
              </a:rPr>
              <a:t>deine</a:t>
            </a:r>
            <a:r>
              <a:rPr lang="fr-FR" sz="1400" b="1" dirty="0" smtClean="0">
                <a:latin typeface="Calibri" pitchFamily="34" charset="0"/>
              </a:rPr>
              <a:t> </a:t>
            </a:r>
            <a:r>
              <a:rPr lang="fr-FR" sz="1400" b="1" dirty="0" err="1" smtClean="0">
                <a:latin typeface="Calibri" pitchFamily="34" charset="0"/>
              </a:rPr>
              <a:t>Familie</a:t>
            </a:r>
            <a:r>
              <a:rPr lang="fr-FR" sz="1400" b="1" dirty="0" smtClean="0">
                <a:latin typeface="Calibri" pitchFamily="34" charset="0"/>
              </a:rPr>
              <a:t>!</a:t>
            </a:r>
            <a:endParaRPr lang="fr-FR" sz="1400" dirty="0" smtClean="0">
              <a:latin typeface="Calibri" pitchFamily="34" charset="0"/>
            </a:endParaRPr>
          </a:p>
          <a:p>
            <a:r>
              <a:rPr lang="fr-FR" sz="1400" dirty="0" smtClean="0">
                <a:latin typeface="Calibri" pitchFamily="34" charset="0"/>
              </a:rPr>
              <a:t>Objectif : savoir présenter la famille de quelqu’un puis sa famille (ou famille imaginaire) / savoir demander à quelqu’un des informations sur sa famille; consolidation de l’accusatif.</a:t>
            </a:r>
          </a:p>
          <a:p>
            <a:endParaRPr lang="fr-FR" sz="1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6" y="2276873"/>
          <a:ext cx="8496944" cy="4581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1502282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itchFamily="34" charset="0"/>
                        </a:rPr>
                        <a:t>1.Rituels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de début de cours puis r</a:t>
                      </a:r>
                      <a:r>
                        <a:rPr lang="fr-FR" sz="1600" dirty="0" smtClean="0">
                          <a:latin typeface="Calibri" pitchFamily="34" charset="0"/>
                        </a:rPr>
                        <a:t>éactiver le vocabulaire  de la famille vu au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cours</a:t>
                      </a:r>
                      <a:r>
                        <a:rPr lang="fr-FR" sz="1600" dirty="0" smtClean="0">
                          <a:latin typeface="Calibri" pitchFamily="34" charset="0"/>
                        </a:rPr>
                        <a:t> précédent. Passer dans les rangs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et inviter l’ensemble des élèves à présenter la famille de Tim :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Ach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!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Ich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habe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vergessen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: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Hat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Tim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Geschwister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?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Wie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heißen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sie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?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Wie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heißt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Tims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Vater mit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Vornamen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?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Wie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alt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ist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er?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Hat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Tim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einen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Cousin? (…) =&gt; inciter les élèves à poser eux-mêmes des questions à leurs camarades …</a:t>
                      </a:r>
                    </a:p>
                  </a:txBody>
                  <a:tcPr/>
                </a:tc>
              </a:tr>
              <a:tr h="126663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itchFamily="34" charset="0"/>
                        </a:rPr>
                        <a:t>2.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="1" baseline="0" dirty="0" err="1" smtClean="0">
                          <a:latin typeface="Calibri" pitchFamily="34" charset="0"/>
                        </a:rPr>
                        <a:t>Heute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="1" baseline="0" dirty="0" err="1" smtClean="0">
                          <a:latin typeface="Calibri" pitchFamily="34" charset="0"/>
                        </a:rPr>
                        <a:t>habt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="1" baseline="0" dirty="0" err="1" smtClean="0">
                          <a:latin typeface="Calibri" pitchFamily="34" charset="0"/>
                        </a:rPr>
                        <a:t>ihr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="1" baseline="0" dirty="0" err="1" smtClean="0">
                          <a:latin typeface="Calibri" pitchFamily="34" charset="0"/>
                        </a:rPr>
                        <a:t>alle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="1" baseline="0" dirty="0" err="1" smtClean="0">
                          <a:latin typeface="Calibri" pitchFamily="34" charset="0"/>
                        </a:rPr>
                        <a:t>euren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="1" baseline="0" dirty="0" err="1" smtClean="0">
                          <a:latin typeface="Calibri" pitchFamily="34" charset="0"/>
                        </a:rPr>
                        <a:t>Stammbaum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mit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. =&gt; Passer dans les rangs et regarder les arbres généalogiques (Super!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Wie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schön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!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Wie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toll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! Du hast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eine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Urgroßmutter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!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Wie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alt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ist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sie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?) (…)</a:t>
                      </a:r>
                    </a:p>
                    <a:p>
                      <a:pPr>
                        <a:buFont typeface="Symbol"/>
                        <a:buChar char="Þ"/>
                      </a:pPr>
                      <a:r>
                        <a:rPr lang="fr-FR" sz="16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Faire travailler les élèves en IO en binômes : poser ou répondre à des questions (4 ou 5) puis aller vers un autre camarade / temps limité.</a:t>
                      </a:r>
                    </a:p>
                  </a:txBody>
                  <a:tcPr/>
                </a:tc>
              </a:tr>
              <a:tr h="1030978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itchFamily="34" charset="0"/>
                        </a:rPr>
                        <a:t>3.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Consolidation du point de GR </a:t>
                      </a:r>
                      <a:r>
                        <a:rPr lang="fr-FR" sz="1600" dirty="0" smtClean="0">
                          <a:latin typeface="Calibri" pitchFamily="34" charset="0"/>
                        </a:rPr>
                        <a:t>travaillé pendant cette activité : l’opposition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nominatif</a:t>
                      </a:r>
                      <a:r>
                        <a:rPr lang="fr-FR" sz="16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/accusatif</a:t>
                      </a:r>
                    </a:p>
                    <a:p>
                      <a:r>
                        <a:rPr lang="fr-FR" sz="1600" baseline="0" dirty="0" smtClean="0">
                          <a:latin typeface="Calibri" pitchFamily="34" charset="0"/>
                        </a:rPr>
                        <a:t>=&gt; A l’aide de son arbre généalogique, rédiger un petit texte pour présenter sa famille.</a:t>
                      </a:r>
                    </a:p>
                    <a:p>
                      <a:pPr>
                        <a:buFont typeface="Symbol"/>
                        <a:buChar char="Þ"/>
                      </a:pPr>
                      <a:r>
                        <a:rPr lang="fr-FR" sz="1600" baseline="0" dirty="0" smtClean="0">
                          <a:latin typeface="Calibri" pitchFamily="34" charset="0"/>
                        </a:rPr>
                        <a:t>l’enseignant passe dans les rangs / est attentif au point de GR travaillé.</a:t>
                      </a:r>
                    </a:p>
                  </a:txBody>
                  <a:tcPr/>
                </a:tc>
              </a:tr>
              <a:tr h="781236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itchFamily="34" charset="0"/>
                        </a:rPr>
                        <a:t>4. S’entraîner à lire son texte à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voix haute / travailler sur la prononciation  (h / u / ü …) </a:t>
                      </a:r>
                    </a:p>
                    <a:p>
                      <a:r>
                        <a:rPr lang="fr-FR" sz="1600" baseline="0" dirty="0" smtClean="0">
                          <a:latin typeface="Calibri" pitchFamily="34" charset="0"/>
                        </a:rPr>
                        <a:t>=&gt;  entraînement de l’’EO en continu.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entraîner à l’EO et à l’IO, il faut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075240" cy="5112568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latin typeface="Calibri" pitchFamily="34" charset="0"/>
              </a:rPr>
              <a:t>Introduire le maximum de rituels de classe et les étoffer au fil des années d’apprentissage de la LV </a:t>
            </a:r>
            <a:r>
              <a:rPr lang="fr-FR" sz="1600" dirty="0" smtClean="0">
                <a:latin typeface="Calibri" pitchFamily="34" charset="0"/>
              </a:rPr>
              <a:t>(salutations ; les absences ; la date ; la météo ; s’interroger sur la raison de l’absence d’un élève ; s’informer sur une sortie scolaire prévue …).</a:t>
            </a:r>
          </a:p>
          <a:p>
            <a:endParaRPr lang="fr-FR" sz="1600" dirty="0" smtClean="0">
              <a:latin typeface="Calibri" pitchFamily="34" charset="0"/>
            </a:endParaRPr>
          </a:p>
          <a:p>
            <a:r>
              <a:rPr lang="fr-FR" sz="1600" b="1" dirty="0" smtClean="0">
                <a:latin typeface="Calibri" pitchFamily="34" charset="0"/>
              </a:rPr>
              <a:t>Inciter les élèves à réagir en allemand pendant le  cours </a:t>
            </a:r>
            <a:r>
              <a:rPr lang="fr-FR" sz="1600" dirty="0" smtClean="0">
                <a:latin typeface="Calibri" pitchFamily="34" charset="0"/>
              </a:rPr>
              <a:t>( </a:t>
            </a:r>
            <a:r>
              <a:rPr lang="fr-FR" sz="1600" dirty="0" err="1" smtClean="0">
                <a:latin typeface="Calibri" pitchFamily="34" charset="0"/>
              </a:rPr>
              <a:t>Ich</a:t>
            </a:r>
            <a:r>
              <a:rPr lang="fr-FR" sz="1600" dirty="0" smtClean="0">
                <a:latin typeface="Calibri" pitchFamily="34" charset="0"/>
              </a:rPr>
              <a:t>? / </a:t>
            </a:r>
            <a:r>
              <a:rPr lang="fr-FR" sz="1600" dirty="0" err="1" smtClean="0">
                <a:latin typeface="Calibri" pitchFamily="34" charset="0"/>
              </a:rPr>
              <a:t>Ich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weiß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nicht</a:t>
            </a:r>
            <a:r>
              <a:rPr lang="fr-FR" sz="1600" dirty="0" smtClean="0">
                <a:latin typeface="Calibri" pitchFamily="34" charset="0"/>
              </a:rPr>
              <a:t>. /</a:t>
            </a:r>
            <a:r>
              <a:rPr lang="fr-FR" sz="1600" dirty="0" err="1" smtClean="0">
                <a:latin typeface="Calibri" pitchFamily="34" charset="0"/>
              </a:rPr>
              <a:t>Keine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Ahnung</a:t>
            </a:r>
            <a:r>
              <a:rPr lang="fr-FR" sz="1600" dirty="0" smtClean="0">
                <a:latin typeface="Calibri" pitchFamily="34" charset="0"/>
              </a:rPr>
              <a:t>. / Schade! </a:t>
            </a:r>
            <a:r>
              <a:rPr lang="fr-FR" sz="1600" dirty="0" err="1" smtClean="0">
                <a:latin typeface="Calibri" pitchFamily="34" charset="0"/>
              </a:rPr>
              <a:t>Gesundheit</a:t>
            </a:r>
            <a:r>
              <a:rPr lang="fr-FR" sz="1600" dirty="0" smtClean="0">
                <a:latin typeface="Calibri" pitchFamily="34" charset="0"/>
              </a:rPr>
              <a:t>! …) </a:t>
            </a:r>
          </a:p>
          <a:p>
            <a:pPr>
              <a:buNone/>
            </a:pPr>
            <a:endParaRPr lang="fr-FR" sz="1600" dirty="0" smtClean="0">
              <a:latin typeface="Calibri" pitchFamily="34" charset="0"/>
            </a:endParaRPr>
          </a:p>
          <a:p>
            <a:r>
              <a:rPr lang="fr-FR" sz="1600" b="1" dirty="0" smtClean="0">
                <a:latin typeface="Calibri" pitchFamily="34" charset="0"/>
              </a:rPr>
              <a:t>Solliciter l’ensemble des élèves</a:t>
            </a:r>
            <a:r>
              <a:rPr lang="fr-FR" sz="1600" dirty="0" smtClean="0">
                <a:latin typeface="Calibri" pitchFamily="34" charset="0"/>
              </a:rPr>
              <a:t> lors de la correction d’exercices ou d’évaluations ; lors des phases de restitution / de bilan, </a:t>
            </a:r>
            <a:r>
              <a:rPr lang="fr-FR" sz="1600" b="1" dirty="0" smtClean="0">
                <a:latin typeface="Calibri" pitchFamily="34" charset="0"/>
              </a:rPr>
              <a:t>les valoriser et</a:t>
            </a:r>
            <a:r>
              <a:rPr lang="fr-FR" sz="1600" dirty="0" smtClean="0">
                <a:latin typeface="Calibri" pitchFamily="34" charset="0"/>
              </a:rPr>
              <a:t> travailler l’</a:t>
            </a:r>
            <a:r>
              <a:rPr lang="fr-FR" sz="1600" b="1" dirty="0" smtClean="0">
                <a:latin typeface="Calibri" pitchFamily="34" charset="0"/>
              </a:rPr>
              <a:t>autocorrection</a:t>
            </a:r>
            <a:r>
              <a:rPr lang="fr-FR" sz="16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fr-FR" sz="1600" dirty="0" smtClean="0">
              <a:latin typeface="Calibri" pitchFamily="34" charset="0"/>
            </a:endParaRPr>
          </a:p>
          <a:p>
            <a:r>
              <a:rPr lang="fr-FR" sz="1600" dirty="0" smtClean="0">
                <a:latin typeface="Calibri" pitchFamily="34" charset="0"/>
              </a:rPr>
              <a:t>Lors de la découverte d’un document, </a:t>
            </a:r>
            <a:r>
              <a:rPr lang="fr-FR" sz="1600" b="1" dirty="0" smtClean="0">
                <a:latin typeface="Calibri" pitchFamily="34" charset="0"/>
              </a:rPr>
              <a:t>les encourager à poser des questions, formuler  des hypothèses</a:t>
            </a:r>
            <a:r>
              <a:rPr lang="fr-FR" sz="1600" dirty="0" smtClean="0">
                <a:latin typeface="Calibri" pitchFamily="34" charset="0"/>
              </a:rPr>
              <a:t> … et minimiser les erreurs.</a:t>
            </a:r>
          </a:p>
          <a:p>
            <a:pPr>
              <a:buNone/>
            </a:pPr>
            <a:endParaRPr lang="fr-FR" sz="1600" dirty="0" smtClean="0">
              <a:latin typeface="Calibri" pitchFamily="34" charset="0"/>
            </a:endParaRPr>
          </a:p>
          <a:p>
            <a:r>
              <a:rPr lang="fr-FR" sz="1600" b="1" dirty="0" smtClean="0">
                <a:latin typeface="Calibri" pitchFamily="34" charset="0"/>
              </a:rPr>
              <a:t>Donner la possibilité </a:t>
            </a:r>
            <a:r>
              <a:rPr lang="fr-FR" sz="1600" dirty="0" smtClean="0">
                <a:latin typeface="Calibri" pitchFamily="34" charset="0"/>
              </a:rPr>
              <a:t>aux élèves </a:t>
            </a:r>
            <a:r>
              <a:rPr lang="fr-FR" sz="1600" b="1" dirty="0" smtClean="0">
                <a:latin typeface="Calibri" pitchFamily="34" charset="0"/>
              </a:rPr>
              <a:t>de travailler en binômes </a:t>
            </a:r>
            <a:r>
              <a:rPr lang="fr-FR" sz="1600" dirty="0" smtClean="0">
                <a:latin typeface="Calibri" pitchFamily="34" charset="0"/>
              </a:rPr>
              <a:t>: (</a:t>
            </a:r>
            <a:r>
              <a:rPr lang="fr-FR" sz="1600" dirty="0" err="1" smtClean="0">
                <a:latin typeface="Calibri" pitchFamily="34" charset="0"/>
              </a:rPr>
              <a:t>Rollenspiele</a:t>
            </a:r>
            <a:r>
              <a:rPr lang="fr-FR" sz="1600" dirty="0" smtClean="0">
                <a:latin typeface="Calibri" pitchFamily="34" charset="0"/>
              </a:rPr>
              <a:t>)</a:t>
            </a:r>
          </a:p>
          <a:p>
            <a:endParaRPr lang="fr-FR" sz="1600" dirty="0" smtClean="0">
              <a:latin typeface="Calibri" pitchFamily="34" charset="0"/>
            </a:endParaRPr>
          </a:p>
          <a:p>
            <a:r>
              <a:rPr lang="fr-FR" sz="1600" b="1" dirty="0" smtClean="0">
                <a:latin typeface="Calibri" pitchFamily="34" charset="0"/>
              </a:rPr>
              <a:t>Demander aux élèves de faire  des exposés </a:t>
            </a:r>
            <a:r>
              <a:rPr lang="fr-FR" sz="1600" dirty="0" smtClean="0">
                <a:latin typeface="Calibri" pitchFamily="34" charset="0"/>
              </a:rPr>
              <a:t>(soit en individuel, soit à deux ou trois) : par exemple : présenter une ville de leur choix, un personnage célèbre …</a:t>
            </a:r>
          </a:p>
          <a:p>
            <a:endParaRPr lang="fr-FR" sz="1600" dirty="0" smtClean="0">
              <a:latin typeface="Calibri" pitchFamily="34" charset="0"/>
            </a:endParaRPr>
          </a:p>
          <a:p>
            <a:pPr>
              <a:buNone/>
            </a:pPr>
            <a:endParaRPr lang="fr-FR" sz="1600" dirty="0" smtClean="0">
              <a:latin typeface="Calibri" pitchFamily="34" charset="0"/>
            </a:endParaRPr>
          </a:p>
          <a:p>
            <a:endParaRPr lang="fr-FR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Schéma d’une séance avec un entraînement à l’expression écrite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1600" b="1" dirty="0" smtClean="0">
                <a:latin typeface="Calibri" pitchFamily="34" charset="0"/>
              </a:rPr>
              <a:t>Classe de 4</a:t>
            </a:r>
            <a:r>
              <a:rPr lang="fr-FR" sz="1600" b="1" baseline="30000" dirty="0" smtClean="0">
                <a:latin typeface="Calibri" pitchFamily="34" charset="0"/>
              </a:rPr>
              <a:t>ème</a:t>
            </a:r>
            <a:r>
              <a:rPr lang="fr-FR" sz="1600" b="1" dirty="0" smtClean="0">
                <a:latin typeface="Calibri" pitchFamily="34" charset="0"/>
              </a:rPr>
              <a:t> – Team Deutsch 3 – </a:t>
            </a:r>
            <a:r>
              <a:rPr lang="fr-FR" sz="1600" b="1" dirty="0" err="1" smtClean="0">
                <a:latin typeface="Calibri" pitchFamily="34" charset="0"/>
              </a:rPr>
              <a:t>Lektion</a:t>
            </a:r>
            <a:r>
              <a:rPr lang="fr-FR" sz="1600" b="1" dirty="0" smtClean="0">
                <a:latin typeface="Calibri" pitchFamily="34" charset="0"/>
              </a:rPr>
              <a:t> 22 / </a:t>
            </a:r>
            <a:r>
              <a:rPr lang="fr-FR" sz="1600" b="1" dirty="0" err="1" smtClean="0">
                <a:latin typeface="Calibri" pitchFamily="34" charset="0"/>
              </a:rPr>
              <a:t>Beste</a:t>
            </a:r>
            <a:r>
              <a:rPr lang="fr-FR" sz="1600" b="1" dirty="0" smtClean="0">
                <a:latin typeface="Calibri" pitchFamily="34" charset="0"/>
              </a:rPr>
              <a:t> </a:t>
            </a:r>
            <a:r>
              <a:rPr lang="fr-FR" sz="1600" b="1" dirty="0" err="1" smtClean="0">
                <a:latin typeface="Calibri" pitchFamily="34" charset="0"/>
              </a:rPr>
              <a:t>Freunde</a:t>
            </a:r>
            <a:r>
              <a:rPr lang="fr-FR" sz="1600" b="1" dirty="0" smtClean="0">
                <a:latin typeface="Calibri" pitchFamily="34" charset="0"/>
              </a:rPr>
              <a:t> (S.32-33)</a:t>
            </a:r>
            <a:endParaRPr lang="fr-FR" sz="1600" dirty="0" smtClean="0">
              <a:latin typeface="Calibri" pitchFamily="34" charset="0"/>
            </a:endParaRPr>
          </a:p>
          <a:p>
            <a:r>
              <a:rPr lang="fr-FR" sz="1600" dirty="0" smtClean="0">
                <a:latin typeface="Calibri" pitchFamily="34" charset="0"/>
              </a:rPr>
              <a:t>Objectif : rédiger une annonce : </a:t>
            </a:r>
            <a:r>
              <a:rPr lang="fr-FR" sz="1600" dirty="0" err="1" smtClean="0">
                <a:latin typeface="Calibri" pitchFamily="34" charset="0"/>
              </a:rPr>
              <a:t>einen</a:t>
            </a:r>
            <a:r>
              <a:rPr lang="fr-FR" sz="1600" dirty="0" smtClean="0">
                <a:latin typeface="Calibri" pitchFamily="34" charset="0"/>
              </a:rPr>
              <a:t> Freund </a:t>
            </a:r>
            <a:r>
              <a:rPr lang="fr-FR" sz="1600" dirty="0" err="1" smtClean="0">
                <a:latin typeface="Calibri" pitchFamily="34" charset="0"/>
              </a:rPr>
              <a:t>oder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eine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Freundin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suchen</a:t>
            </a:r>
            <a:r>
              <a:rPr lang="fr-FR" sz="1600" dirty="0" smtClean="0">
                <a:latin typeface="Calibri" pitchFamily="34" charset="0"/>
              </a:rPr>
              <a:t> … / qualifier quelqu’un / GR : la subordonnée relative sujet (déjà vue) et objet (à introduire)</a:t>
            </a:r>
          </a:p>
          <a:p>
            <a:endParaRPr lang="fr-FR" sz="1600" dirty="0" smtClean="0">
              <a:latin typeface="Calibri" pitchFamily="34" charset="0"/>
            </a:endParaRP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4" y="2356872"/>
          <a:ext cx="8136904" cy="425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72008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Calibri" pitchFamily="34" charset="0"/>
                        </a:rPr>
                        <a:t>1.Rituels</a:t>
                      </a:r>
                      <a:r>
                        <a:rPr lang="fr-FR" sz="1800" baseline="0" dirty="0" smtClean="0">
                          <a:latin typeface="Calibri" pitchFamily="34" charset="0"/>
                        </a:rPr>
                        <a:t> de début de cours puis r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éactiver le vocabulaire  du au</a:t>
                      </a:r>
                      <a:r>
                        <a:rPr lang="fr-FR" sz="1800" baseline="0" dirty="0" smtClean="0">
                          <a:latin typeface="Calibri" pitchFamily="34" charset="0"/>
                        </a:rPr>
                        <a:t> cours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précédent (die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Eigenschaften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) +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Was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ist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für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dich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also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ein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guter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Freund /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eine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gute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800" dirty="0" err="1" smtClean="0">
                          <a:latin typeface="Calibri" pitchFamily="34" charset="0"/>
                        </a:rPr>
                        <a:t>Freundin</a:t>
                      </a:r>
                      <a:r>
                        <a:rPr lang="fr-FR" sz="1800" dirty="0" smtClean="0">
                          <a:latin typeface="Calibri" pitchFamily="34" charset="0"/>
                        </a:rPr>
                        <a:t>?</a:t>
                      </a:r>
                      <a:endParaRPr lang="fr-FR" dirty="0"/>
                    </a:p>
                  </a:txBody>
                  <a:tcPr/>
                </a:tc>
              </a:tr>
              <a:tr h="918102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itchFamily="34" charset="0"/>
                        </a:rPr>
                        <a:t>2.</a:t>
                      </a:r>
                      <a:r>
                        <a:rPr kumimoji="0" lang="de-DE" sz="16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Ein Freund für alle Fälle KB 7 S. 33</a:t>
                      </a:r>
                      <a:endParaRPr kumimoji="0" lang="fr-FR" sz="1600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„Du bist neu in der Schule und sollst neue Freunde finden.</a:t>
                      </a:r>
                      <a:r>
                        <a:rPr kumimoji="0" lang="fr-FR" sz="1600" u="sng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Du schreibst eine Suchanzeige“.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 Buch haben wir zwei Beispiele.</a:t>
                      </a:r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Wir lesen zuerst die Beispiele zusammen</a:t>
                      </a:r>
                      <a:r>
                        <a:rPr kumimoji="0" lang="de-DE" sz="16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und beobachten!</a:t>
                      </a:r>
                      <a:endParaRPr kumimoji="0" lang="fr-FR" sz="1600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=&gt; Um diese Aufgabe zu machen müssen wir Relativsätze bilden. Welche Relativsätze haben wir im Beispiel?</a:t>
                      </a:r>
                      <a:endParaRPr kumimoji="0" lang="fr-FR" sz="1600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Ich suche einen Freund, </a:t>
                      </a:r>
                      <a:r>
                        <a:rPr kumimoji="0" lang="de-DE" sz="16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der</a:t>
                      </a:r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jeden Spaß mitmacht. (Nominativ /Subjekt))</a:t>
                      </a:r>
                      <a:endParaRPr kumimoji="0" lang="fr-FR" sz="1600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Ich suche einen Freund, </a:t>
                      </a:r>
                      <a:r>
                        <a:rPr kumimoji="0" lang="de-DE" sz="16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den</a:t>
                      </a:r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ich Tag und Nacht anrufen kann. </a:t>
                      </a:r>
                    </a:p>
                    <a:p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(Ist das Nominativ? Nein, das ist </a:t>
                      </a:r>
                      <a:r>
                        <a:rPr kumimoji="0" lang="de-DE" sz="1600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Akkusativ</a:t>
                      </a:r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Warum? Was ist hier Subjekt? =&gt; „ich“ also können Relativpronomen auch Objekt sein) =&gt; Schaut im Baukasten nebenan.</a:t>
                      </a:r>
                      <a:endParaRPr kumimoji="0" lang="fr-FR" sz="1600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6328">
                <a:tc>
                  <a:txBody>
                    <a:bodyPr/>
                    <a:lstStyle/>
                    <a:p>
                      <a:pPr lvl="0"/>
                      <a:r>
                        <a:rPr lang="fr-FR" sz="1600" dirty="0" smtClean="0">
                          <a:latin typeface="Calibri" pitchFamily="34" charset="0"/>
                        </a:rPr>
                        <a:t>3.</a:t>
                      </a:r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Nun schreibt ihr eine Anzeige. </a:t>
                      </a:r>
                      <a:r>
                        <a:rPr kumimoji="0" lang="de-DE" sz="16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Was für einen Freund sucht ihr</a:t>
                      </a:r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?</a:t>
                      </a:r>
                      <a:endParaRPr kumimoji="0" lang="fr-FR" sz="1600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 eine Anzeige immer kurz ist, bildet ihr nur 4 Sätze/Nebensätze. </a:t>
                      </a:r>
                      <a:r>
                        <a:rPr kumimoji="0" lang="de-DE" sz="1600" i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de-DE" sz="1600" i="1" u="none" strike="noStrike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Passer</a:t>
                      </a:r>
                      <a:r>
                        <a:rPr kumimoji="0" lang="de-DE" sz="1600" i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600" i="1" u="none" strike="noStrike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dans</a:t>
                      </a:r>
                      <a:r>
                        <a:rPr kumimoji="0" lang="de-DE" sz="1600" i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les </a:t>
                      </a:r>
                      <a:r>
                        <a:rPr kumimoji="0" lang="de-DE" sz="1600" i="1" u="none" strike="noStrike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rangs</a:t>
                      </a:r>
                      <a:r>
                        <a:rPr kumimoji="0" lang="de-DE" sz="1600" i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de-DE" sz="1600" i="1" u="none" strike="noStrike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aider</a:t>
                      </a:r>
                      <a:r>
                        <a:rPr kumimoji="0" lang="de-DE" sz="1600" i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fr-FR" sz="1600" i="1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</a:t>
                      </a:r>
                      <a:r>
                        <a:rPr lang="fr-FR" sz="1600" dirty="0" smtClean="0">
                          <a:latin typeface="Calibri" pitchFamily="34" charset="0"/>
                        </a:rPr>
                        <a:t>.</a:t>
                      </a:r>
                      <a:r>
                        <a:rPr kumimoji="0" lang="de-DE" sz="16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Zum Schluss  lesen einige Schüler eventuell ihre Anzeige vor.</a:t>
                      </a:r>
                      <a:endParaRPr kumimoji="0" lang="fr-FR" sz="1600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400" dirty="0" smtClean="0">
                          <a:latin typeface="Calibri" pitchFamily="34" charset="0"/>
                        </a:rPr>
                        <a:t>En travail à la maison</a:t>
                      </a:r>
                      <a:r>
                        <a:rPr lang="fr-FR" sz="1400" baseline="0" dirty="0" smtClean="0">
                          <a:latin typeface="Calibri" pitchFamily="34" charset="0"/>
                        </a:rPr>
                        <a:t> ( exercice du </a:t>
                      </a:r>
                      <a:r>
                        <a:rPr lang="fr-FR" sz="1400" baseline="0" dirty="0" err="1" smtClean="0">
                          <a:latin typeface="Calibri" pitchFamily="34" charset="0"/>
                        </a:rPr>
                        <a:t>Arbeitsbuch</a:t>
                      </a:r>
                      <a:r>
                        <a:rPr lang="fr-FR" sz="1400" baseline="0" dirty="0" smtClean="0">
                          <a:latin typeface="Calibri" pitchFamily="34" charset="0"/>
                        </a:rPr>
                        <a:t>  11a-b /</a:t>
                      </a:r>
                      <a:r>
                        <a:rPr lang="fr-FR" sz="1400" baseline="0" dirty="0" err="1" smtClean="0">
                          <a:latin typeface="Calibri" pitchFamily="34" charset="0"/>
                        </a:rPr>
                        <a:t>cf</a:t>
                      </a:r>
                      <a:r>
                        <a:rPr lang="fr-FR" sz="1400" baseline="0" dirty="0" smtClean="0">
                          <a:latin typeface="Calibri" pitchFamily="34" charset="0"/>
                        </a:rPr>
                        <a:t> diapo suivante)</a:t>
                      </a:r>
                      <a:endParaRPr lang="fr-FR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Team_D3_ABp2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583247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entraîner en EE, il faut 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859216" cy="5040560"/>
          </a:xfrm>
        </p:spPr>
        <p:txBody>
          <a:bodyPr>
            <a:normAutofit/>
          </a:bodyPr>
          <a:lstStyle/>
          <a:p>
            <a:r>
              <a:rPr lang="fr-FR" sz="1600" dirty="0" smtClean="0">
                <a:latin typeface="Calibri" pitchFamily="34" charset="0"/>
              </a:rPr>
              <a:t>Faire écrire régulièrement les élèves : à la fin de chaque cours, il y a  </a:t>
            </a:r>
            <a:r>
              <a:rPr lang="fr-FR" sz="1600" b="1" dirty="0" smtClean="0">
                <a:latin typeface="Calibri" pitchFamily="34" charset="0"/>
              </a:rPr>
              <a:t>une trace écrite </a:t>
            </a:r>
            <a:r>
              <a:rPr lang="fr-FR" sz="1600" dirty="0" smtClean="0">
                <a:latin typeface="Calibri" pitchFamily="34" charset="0"/>
              </a:rPr>
              <a:t>à recopier (au minimum : date, titre de l’activité, compétences </a:t>
            </a:r>
            <a:r>
              <a:rPr lang="fr-FR" sz="1600" smtClean="0">
                <a:latin typeface="Calibri" pitchFamily="34" charset="0"/>
              </a:rPr>
              <a:t>entraînées, vocabulaire </a:t>
            </a:r>
            <a:r>
              <a:rPr lang="fr-FR" sz="1600" dirty="0" smtClean="0">
                <a:latin typeface="Calibri" pitchFamily="34" charset="0"/>
              </a:rPr>
              <a:t>…).</a:t>
            </a:r>
          </a:p>
          <a:p>
            <a:pPr>
              <a:buNone/>
            </a:pPr>
            <a:endParaRPr lang="fr-FR" sz="1600" dirty="0" smtClean="0">
              <a:latin typeface="Calibri" pitchFamily="34" charset="0"/>
            </a:endParaRPr>
          </a:p>
          <a:p>
            <a:r>
              <a:rPr lang="fr-FR" sz="1600" dirty="0" smtClean="0">
                <a:latin typeface="Calibri" pitchFamily="34" charset="0"/>
              </a:rPr>
              <a:t>Passer dans les rangs pour vérifier leurs cahiers, leurs productions en entraînement et </a:t>
            </a:r>
            <a:r>
              <a:rPr lang="fr-FR" sz="1600" b="1" dirty="0" smtClean="0">
                <a:latin typeface="Calibri" pitchFamily="34" charset="0"/>
              </a:rPr>
              <a:t>les amener à s’auto-corriger</a:t>
            </a:r>
            <a:r>
              <a:rPr lang="fr-FR" sz="1600" dirty="0" smtClean="0">
                <a:latin typeface="Calibri" pitchFamily="34" charset="0"/>
              </a:rPr>
              <a:t> en faisant des remarques (</a:t>
            </a:r>
            <a:r>
              <a:rPr lang="fr-FR" sz="1600" dirty="0" err="1" smtClean="0">
                <a:latin typeface="Calibri" pitchFamily="34" charset="0"/>
              </a:rPr>
              <a:t>Achtung</a:t>
            </a:r>
            <a:r>
              <a:rPr lang="fr-FR" sz="1600" dirty="0" smtClean="0">
                <a:latin typeface="Calibri" pitchFamily="34" charset="0"/>
              </a:rPr>
              <a:t> : die </a:t>
            </a:r>
            <a:r>
              <a:rPr lang="fr-FR" sz="1600" dirty="0" err="1" smtClean="0">
                <a:latin typeface="Calibri" pitchFamily="34" charset="0"/>
              </a:rPr>
              <a:t>Großbuchstaben</a:t>
            </a:r>
            <a:r>
              <a:rPr lang="fr-FR" sz="1600" dirty="0" smtClean="0">
                <a:latin typeface="Calibri" pitchFamily="34" charset="0"/>
              </a:rPr>
              <a:t> ; die </a:t>
            </a:r>
            <a:r>
              <a:rPr lang="fr-FR" sz="1600" dirty="0" err="1" smtClean="0">
                <a:latin typeface="Calibri" pitchFamily="34" charset="0"/>
              </a:rPr>
              <a:t>Interpunktion</a:t>
            </a:r>
            <a:r>
              <a:rPr lang="fr-FR" sz="1600" dirty="0" smtClean="0">
                <a:latin typeface="Calibri" pitchFamily="34" charset="0"/>
              </a:rPr>
              <a:t> ….  </a:t>
            </a:r>
            <a:r>
              <a:rPr lang="fr-FR" sz="1600" dirty="0" err="1" smtClean="0">
                <a:latin typeface="Calibri" pitchFamily="34" charset="0"/>
              </a:rPr>
              <a:t>Wo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steht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das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konjugierte</a:t>
            </a:r>
            <a:r>
              <a:rPr lang="fr-FR" sz="1600" dirty="0" smtClean="0">
                <a:latin typeface="Calibri" pitchFamily="34" charset="0"/>
              </a:rPr>
              <a:t> </a:t>
            </a:r>
            <a:r>
              <a:rPr lang="fr-FR" sz="1600" dirty="0" err="1" smtClean="0">
                <a:latin typeface="Calibri" pitchFamily="34" charset="0"/>
              </a:rPr>
              <a:t>Verb</a:t>
            </a:r>
            <a:r>
              <a:rPr lang="fr-FR" sz="1600" dirty="0" smtClean="0">
                <a:latin typeface="Calibri" pitchFamily="34" charset="0"/>
              </a:rPr>
              <a:t>? …).</a:t>
            </a:r>
          </a:p>
          <a:p>
            <a:endParaRPr lang="fr-FR" sz="1600" dirty="0" smtClean="0">
              <a:latin typeface="Calibri" pitchFamily="34" charset="0"/>
            </a:endParaRPr>
          </a:p>
          <a:p>
            <a:r>
              <a:rPr lang="fr-FR" sz="1600" b="1" dirty="0" smtClean="0">
                <a:latin typeface="Calibri" pitchFamily="34" charset="0"/>
              </a:rPr>
              <a:t>Alterner travail individuel et en binôme </a:t>
            </a:r>
            <a:r>
              <a:rPr lang="fr-FR" sz="1600" dirty="0" smtClean="0">
                <a:latin typeface="Calibri" pitchFamily="34" charset="0"/>
              </a:rPr>
              <a:t>(ou groupe) afin d’encourager les élèves à </a:t>
            </a:r>
            <a:r>
              <a:rPr lang="fr-FR" sz="1600" b="1" dirty="0" smtClean="0">
                <a:latin typeface="Calibri" pitchFamily="34" charset="0"/>
              </a:rPr>
              <a:t>s’entraider</a:t>
            </a:r>
            <a:r>
              <a:rPr lang="fr-FR" sz="1600" dirty="0" smtClean="0">
                <a:latin typeface="Calibri" pitchFamily="34" charset="0"/>
              </a:rPr>
              <a:t> (à adapter selon la tâche à effectuer / et si à 2 ou 3, veiller à ce que l’ensemble des élèves s’investisse ).</a:t>
            </a:r>
          </a:p>
          <a:p>
            <a:r>
              <a:rPr lang="fr-FR" sz="1600" dirty="0" smtClean="0">
                <a:latin typeface="Calibri" pitchFamily="34" charset="0"/>
              </a:rPr>
              <a:t>Apprendre aux élèves à </a:t>
            </a:r>
            <a:r>
              <a:rPr lang="fr-FR" sz="1600" b="1" dirty="0" smtClean="0">
                <a:latin typeface="Calibri" pitchFamily="34" charset="0"/>
              </a:rPr>
              <a:t>utiliser l’ensemble des supports</a:t>
            </a:r>
            <a:r>
              <a:rPr lang="fr-FR" sz="1600" dirty="0" smtClean="0">
                <a:latin typeface="Calibri" pitchFamily="34" charset="0"/>
              </a:rPr>
              <a:t> qu’ils ont </a:t>
            </a:r>
            <a:r>
              <a:rPr lang="fr-FR" sz="1600" b="1" dirty="0" smtClean="0">
                <a:latin typeface="Calibri" pitchFamily="34" charset="0"/>
              </a:rPr>
              <a:t>à disposition </a:t>
            </a:r>
            <a:r>
              <a:rPr lang="fr-FR" sz="1600" dirty="0" smtClean="0">
                <a:latin typeface="Calibri" pitchFamily="34" charset="0"/>
              </a:rPr>
              <a:t>( s’aider de son cahier, livre, Ü-</a:t>
            </a:r>
            <a:r>
              <a:rPr lang="fr-FR" sz="1600" dirty="0" err="1" smtClean="0">
                <a:latin typeface="Calibri" pitchFamily="34" charset="0"/>
              </a:rPr>
              <a:t>Heft</a:t>
            </a:r>
            <a:r>
              <a:rPr lang="fr-FR" sz="1600" dirty="0" smtClean="0">
                <a:latin typeface="Calibri" pitchFamily="34" charset="0"/>
              </a:rPr>
              <a:t> … Penser au lexique et aux bilans à la fin du livre …) </a:t>
            </a:r>
          </a:p>
          <a:p>
            <a:pPr>
              <a:buNone/>
            </a:pPr>
            <a:endParaRPr lang="fr-FR" sz="1600" dirty="0" smtClean="0">
              <a:latin typeface="Calibri" pitchFamily="34" charset="0"/>
            </a:endParaRPr>
          </a:p>
          <a:p>
            <a:r>
              <a:rPr lang="fr-FR" sz="1600" b="1" dirty="0" smtClean="0">
                <a:latin typeface="Calibri" pitchFamily="34" charset="0"/>
              </a:rPr>
              <a:t>Proposer des tâches motivantes</a:t>
            </a:r>
            <a:r>
              <a:rPr lang="fr-FR" sz="1600" dirty="0" smtClean="0">
                <a:latin typeface="Calibri" pitchFamily="34" charset="0"/>
              </a:rPr>
              <a:t>  (tenir compte du profil de la classe, de leur âge …) afin de donner envie aux  élèves  de s’investir.</a:t>
            </a:r>
          </a:p>
          <a:p>
            <a:endParaRPr lang="fr-FR" sz="1600" dirty="0" smtClean="0">
              <a:latin typeface="Calibri" pitchFamily="34" charset="0"/>
            </a:endParaRPr>
          </a:p>
          <a:p>
            <a:pPr algn="r">
              <a:buNone/>
            </a:pPr>
            <a:r>
              <a:rPr lang="fr-FR" sz="1600" i="1" dirty="0" smtClean="0">
                <a:latin typeface="Calibri" pitchFamily="34" charset="0"/>
              </a:rPr>
              <a:t>(Fin du diaporama)</a:t>
            </a:r>
          </a:p>
          <a:p>
            <a:pPr>
              <a:buNone/>
            </a:pPr>
            <a:endParaRPr lang="fr-FR" sz="1600" dirty="0" smtClean="0">
              <a:latin typeface="Calibri" pitchFamily="34" charset="0"/>
            </a:endParaRPr>
          </a:p>
          <a:p>
            <a:pPr>
              <a:buNone/>
            </a:pPr>
            <a:endParaRPr lang="fr-FR" sz="1600" dirty="0" smtClean="0">
              <a:latin typeface="Calibri" pitchFamily="34" charset="0"/>
            </a:endParaRPr>
          </a:p>
          <a:p>
            <a:pPr>
              <a:buNone/>
            </a:pPr>
            <a:endParaRPr lang="fr-FR" sz="16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Quelles  différentes phases peut- on distinguer dans un cours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789512"/>
          </a:xfrm>
        </p:spPr>
        <p:txBody>
          <a:bodyPr>
            <a:noAutofit/>
          </a:bodyPr>
          <a:lstStyle/>
          <a:p>
            <a:pPr lvl="0"/>
            <a:r>
              <a:rPr lang="fr-FR" sz="1600" b="1" dirty="0" smtClean="0">
                <a:latin typeface="Calibri" pitchFamily="34" charset="0"/>
              </a:rPr>
              <a:t>La phase de réactivation / de reprise</a:t>
            </a:r>
            <a:endParaRPr lang="fr-FR" sz="16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Calibri" pitchFamily="34" charset="0"/>
              </a:rPr>
              <a:t>=&gt; Rituels de début d’heure ; reprise d'un document travaillé au cours précédent ; correction d'un exercice ; d'un test ...</a:t>
            </a:r>
          </a:p>
          <a:p>
            <a:pPr lvl="0"/>
            <a:r>
              <a:rPr lang="fr-FR" sz="1600" b="1" dirty="0" smtClean="0">
                <a:latin typeface="Calibri" pitchFamily="34" charset="0"/>
              </a:rPr>
              <a:t>La phase de découverte / prise de connaissance</a:t>
            </a:r>
            <a:endParaRPr lang="fr-FR" sz="1600" dirty="0" smtClean="0">
              <a:latin typeface="Calibri" pitchFamily="34" charset="0"/>
            </a:endParaRPr>
          </a:p>
          <a:p>
            <a:pPr>
              <a:buNone/>
            </a:pPr>
            <a:r>
              <a:rPr lang="fr-FR" sz="1600" dirty="0" smtClean="0">
                <a:latin typeface="Calibri" pitchFamily="34" charset="0"/>
              </a:rPr>
              <a:t>=&gt; Nouvelle activité : réfléchir au lien à faire entre la phase de réactivation et le nouveau document. Penser à en donner le titre, à dire aux élèves quelle compétence (EO-IO-CE-CO-EE) y sera travaillée et l’objectif afin qu'ils sachent ce qu'on attend d'eux, leur préciser aussi si il s'agit d'un travail individuel, en binôme ... (forme sociale de travail).</a:t>
            </a:r>
          </a:p>
          <a:p>
            <a:pPr lvl="0"/>
            <a:r>
              <a:rPr lang="fr-FR" sz="1600" b="1" dirty="0" smtClean="0">
                <a:latin typeface="Calibri" pitchFamily="34" charset="0"/>
              </a:rPr>
              <a:t>La phase de mise en forme / d'analyse</a:t>
            </a:r>
          </a:p>
          <a:p>
            <a:pPr>
              <a:buNone/>
            </a:pPr>
            <a:r>
              <a:rPr lang="fr-FR" sz="1600" dirty="0" smtClean="0">
                <a:latin typeface="Calibri" pitchFamily="34" charset="0"/>
              </a:rPr>
              <a:t>=&gt; Consolidation de ce qui vient d'être vu (sur le plan lexical et /ou linguistique / </a:t>
            </a:r>
            <a:r>
              <a:rPr lang="fr-FR" sz="1600" dirty="0" err="1" smtClean="0">
                <a:latin typeface="Calibri" pitchFamily="34" charset="0"/>
              </a:rPr>
              <a:t>civilisationnel</a:t>
            </a:r>
            <a:r>
              <a:rPr lang="fr-FR" sz="1600" dirty="0" smtClean="0">
                <a:latin typeface="Calibri" pitchFamily="34" charset="0"/>
              </a:rPr>
              <a:t> )</a:t>
            </a:r>
          </a:p>
          <a:p>
            <a:pPr>
              <a:buNone/>
            </a:pPr>
            <a:r>
              <a:rPr lang="fr-FR" sz="1600" dirty="0" smtClean="0">
                <a:latin typeface="Calibri" pitchFamily="34" charset="0"/>
              </a:rPr>
              <a:t>=&gt; sur le plan linguistique : Observe et déduis ! </a:t>
            </a:r>
          </a:p>
          <a:p>
            <a:pPr lvl="0"/>
            <a:r>
              <a:rPr lang="fr-FR" sz="1600" b="1" dirty="0" smtClean="0">
                <a:latin typeface="Calibri" pitchFamily="34" charset="0"/>
              </a:rPr>
              <a:t>La phase de bilan / de réflexion</a:t>
            </a:r>
            <a:r>
              <a:rPr lang="fr-FR" sz="1600" dirty="0" smtClean="0">
                <a:latin typeface="Calibri" pitchFamily="34" charset="0"/>
              </a:rPr>
              <a:t>      </a:t>
            </a:r>
          </a:p>
          <a:p>
            <a:pPr>
              <a:buNone/>
            </a:pPr>
            <a:r>
              <a:rPr lang="fr-FR" sz="1600" dirty="0" smtClean="0">
                <a:latin typeface="Calibri" pitchFamily="34" charset="0"/>
              </a:rPr>
              <a:t>=&gt; Faire récapituler aux élèves ce qui vient d’être dit.</a:t>
            </a:r>
          </a:p>
          <a:p>
            <a:pPr>
              <a:buNone/>
            </a:pPr>
            <a:r>
              <a:rPr lang="fr-FR" sz="1600" dirty="0" smtClean="0">
                <a:latin typeface="Calibri" pitchFamily="34" charset="0"/>
              </a:rPr>
              <a:t>Ensuite, ne pas oublier que les élèves ont besoin de temps pour recopier la trace écrite au tableau sur le cahier.</a:t>
            </a:r>
          </a:p>
          <a:p>
            <a:pPr>
              <a:buNone/>
            </a:pPr>
            <a:r>
              <a:rPr lang="fr-FR" sz="1600" dirty="0" smtClean="0">
                <a:latin typeface="Calibri" pitchFamily="34" charset="0"/>
              </a:rPr>
              <a:t>=&gt; noter </a:t>
            </a:r>
            <a:r>
              <a:rPr lang="fr-FR" sz="1600" i="1" dirty="0" smtClean="0">
                <a:latin typeface="Calibri" pitchFamily="34" charset="0"/>
              </a:rPr>
              <a:t>travail à faire pour le cours suivant (et penser à le noter soi-même dans le cahier de texte de la classe).</a:t>
            </a:r>
            <a:endParaRPr lang="fr-FR" sz="1600" i="1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r>
              <a:rPr lang="fr-FR" dirty="0" smtClean="0"/>
              <a:t>Différencier entraînement et évaluation 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899592" y="1988840"/>
          <a:ext cx="7772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Entraînement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Evaluation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 professeur doit décomposer</a:t>
                      </a:r>
                      <a:r>
                        <a:rPr lang="fr-FR" baseline="0" dirty="0" smtClean="0"/>
                        <a:t> l’apprentissage et prévoir un guidage.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L’élève va s’approprier des stratégies et développer des compétences.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Permet au professeur de faire le point sur son enseignement ; d’adapter</a:t>
                      </a:r>
                      <a:r>
                        <a:rPr lang="fr-FR" baseline="0" dirty="0" smtClean="0"/>
                        <a:t> sa progression et de prévoir une </a:t>
                      </a:r>
                      <a:r>
                        <a:rPr lang="fr-FR" baseline="0" dirty="0" err="1" smtClean="0"/>
                        <a:t>remédiation</a:t>
                      </a:r>
                      <a:r>
                        <a:rPr lang="fr-FR" baseline="0" dirty="0" smtClean="0"/>
                        <a:t>.</a:t>
                      </a:r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Permet à l’élève de prendre conscience de ce qu’il sait faire.</a:t>
                      </a:r>
                    </a:p>
                    <a:p>
                      <a:pPr algn="r"/>
                      <a:endParaRPr lang="fr-FR" i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b="1" dirty="0" smtClean="0"/>
                        <a:t>Lorsqu’on prépare un cours</a:t>
                      </a:r>
                      <a:r>
                        <a:rPr lang="fr-FR" dirty="0" smtClean="0"/>
                        <a:t>, il faut avoir à l’esprit qu’entraînement et évaluation font souvent appel aux mêmes</a:t>
                      </a:r>
                      <a:r>
                        <a:rPr lang="fr-FR" baseline="0" dirty="0" smtClean="0"/>
                        <a:t> supports et aux mêmes  formes sociales de travail.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="1" baseline="0" dirty="0" smtClean="0"/>
                        <a:t>Notre objectif </a:t>
                      </a:r>
                      <a:r>
                        <a:rPr lang="fr-FR" baseline="0" dirty="0" smtClean="0"/>
                        <a:t>est </a:t>
                      </a:r>
                      <a:r>
                        <a:rPr lang="fr-FR" b="1" baseline="0" dirty="0" smtClean="0"/>
                        <a:t>aujourd’hui</a:t>
                      </a:r>
                      <a:r>
                        <a:rPr lang="fr-FR" baseline="0" dirty="0" smtClean="0"/>
                        <a:t> de donner un exemple /schéma  de cours pour chaque compétence entraînée (CO-CE-EO-IO-EE).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Stratégies pour entraîner à la CO-CE </a:t>
            </a:r>
            <a:br>
              <a:rPr lang="fr-FR" dirty="0" smtClean="0"/>
            </a:br>
            <a:r>
              <a:rPr lang="fr-FR" dirty="0" smtClean="0"/>
              <a:t>Demander aux élèves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latin typeface="Calibri" pitchFamily="34" charset="0"/>
              </a:rPr>
              <a:t>D’identifier les bruits de fond (pour situer l’action) et les voix (déterminer le nombre, le sexe et l’âge des personnages)</a:t>
            </a:r>
          </a:p>
          <a:p>
            <a:r>
              <a:rPr lang="fr-FR" sz="1600" b="1" dirty="0" smtClean="0">
                <a:latin typeface="Calibri" pitchFamily="34" charset="0"/>
              </a:rPr>
              <a:t>De repérer les noms propres (personnes, villes, pays…)</a:t>
            </a:r>
          </a:p>
          <a:p>
            <a:r>
              <a:rPr lang="fr-FR" sz="1600" b="1" dirty="0" smtClean="0">
                <a:latin typeface="Calibri" pitchFamily="34" charset="0"/>
              </a:rPr>
              <a:t>D’entendre la prosodie pour reconnaître une question/un ordre/une exclamation</a:t>
            </a:r>
          </a:p>
          <a:p>
            <a:r>
              <a:rPr lang="fr-FR" sz="1600" b="1" dirty="0" smtClean="0">
                <a:latin typeface="Calibri" pitchFamily="34" charset="0"/>
              </a:rPr>
              <a:t>De repérer les mots transparents et les mots connus</a:t>
            </a:r>
          </a:p>
          <a:p>
            <a:r>
              <a:rPr lang="fr-FR" sz="1600" b="1" dirty="0" smtClean="0">
                <a:latin typeface="Calibri" pitchFamily="34" charset="0"/>
              </a:rPr>
              <a:t>De repérer les mots accentués porteurs de sens</a:t>
            </a:r>
          </a:p>
          <a:p>
            <a:r>
              <a:rPr lang="fr-FR" sz="1600" b="1" dirty="0" smtClean="0">
                <a:latin typeface="Calibri" pitchFamily="34" charset="0"/>
              </a:rPr>
              <a:t>De définir la source, observer les images qui accompagnent le document, définir la typologie du texte (lettre, article…)</a:t>
            </a:r>
          </a:p>
          <a:p>
            <a:pPr>
              <a:lnSpc>
                <a:spcPct val="80000"/>
              </a:lnSpc>
            </a:pPr>
            <a:r>
              <a:rPr lang="fr-FR" sz="1600" b="1" dirty="0" smtClean="0">
                <a:latin typeface="Calibri" pitchFamily="34" charset="0"/>
              </a:rPr>
              <a:t>D’anticiper à partir du titre (émettre des hypothèses)</a:t>
            </a:r>
          </a:p>
          <a:p>
            <a:pPr>
              <a:lnSpc>
                <a:spcPct val="80000"/>
              </a:lnSpc>
            </a:pPr>
            <a:r>
              <a:rPr lang="fr-FR" sz="1600" b="1" dirty="0" smtClean="0">
                <a:latin typeface="Calibri" pitchFamily="34" charset="0"/>
              </a:rPr>
              <a:t>De repérer les personnages et leurs différentes dénominations</a:t>
            </a:r>
          </a:p>
          <a:p>
            <a:pPr>
              <a:lnSpc>
                <a:spcPct val="80000"/>
              </a:lnSpc>
            </a:pPr>
            <a:r>
              <a:rPr lang="fr-FR" sz="1600" b="1" dirty="0" smtClean="0">
                <a:latin typeface="Calibri" pitchFamily="34" charset="0"/>
              </a:rPr>
              <a:t>De repérer les indices chronologiques (temps utilisés, dates, mots de liaison…)</a:t>
            </a:r>
          </a:p>
          <a:p>
            <a:pPr>
              <a:lnSpc>
                <a:spcPct val="80000"/>
              </a:lnSpc>
            </a:pPr>
            <a:r>
              <a:rPr lang="fr-FR" sz="1600" b="1" dirty="0" smtClean="0">
                <a:latin typeface="Calibri" pitchFamily="34" charset="0"/>
              </a:rPr>
              <a:t>De repérer les mots connus, mots transparents</a:t>
            </a:r>
          </a:p>
          <a:p>
            <a:pPr>
              <a:lnSpc>
                <a:spcPct val="80000"/>
              </a:lnSpc>
            </a:pPr>
            <a:r>
              <a:rPr lang="fr-FR" sz="1600" b="1" dirty="0" smtClean="0">
                <a:latin typeface="Calibri" pitchFamily="34" charset="0"/>
              </a:rPr>
              <a:t>De deviner le sens d’un mots à partir de son contexte ou en utilisant la  composition/dérivation</a:t>
            </a:r>
          </a:p>
          <a:p>
            <a:pPr>
              <a:lnSpc>
                <a:spcPct val="80000"/>
              </a:lnSpc>
            </a:pPr>
            <a:r>
              <a:rPr lang="fr-FR" sz="1600" b="1" dirty="0" smtClean="0">
                <a:latin typeface="Calibri" pitchFamily="34" charset="0"/>
              </a:rPr>
              <a:t> De repérer les liens logiques (conséquence, cause, opposition)</a:t>
            </a:r>
          </a:p>
          <a:p>
            <a:pPr algn="ctr">
              <a:lnSpc>
                <a:spcPct val="80000"/>
              </a:lnSpc>
              <a:buNone/>
            </a:pPr>
            <a:r>
              <a:rPr lang="fr-FR" sz="1600" b="1" dirty="0" smtClean="0">
                <a:latin typeface="Calibri" pitchFamily="34" charset="0"/>
              </a:rPr>
              <a:t> </a:t>
            </a:r>
            <a:r>
              <a:rPr lang="fr-FR" sz="1600" b="1" i="1" dirty="0" smtClean="0">
                <a:solidFill>
                  <a:srgbClr val="002060"/>
                </a:solidFill>
                <a:latin typeface="Calibri" pitchFamily="34" charset="0"/>
              </a:rPr>
              <a:t>…. Ne pas tout répéter à chaque fois =&gt; cela dépend des supports </a:t>
            </a:r>
            <a:r>
              <a:rPr lang="fr-FR" sz="1600" b="1" dirty="0" smtClean="0">
                <a:latin typeface="Calibri" pitchFamily="34" charset="0"/>
              </a:rPr>
              <a:t>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Entraînement  à la compréhension orale : Tor 1 / </a:t>
            </a:r>
            <a:r>
              <a:rPr lang="fr-FR" dirty="0" err="1" smtClean="0"/>
              <a:t>Kapitel</a:t>
            </a:r>
            <a:r>
              <a:rPr lang="fr-FR" dirty="0" smtClean="0"/>
              <a:t> 3 / </a:t>
            </a:r>
            <a:r>
              <a:rPr lang="fr-FR" dirty="0" err="1" smtClean="0"/>
              <a:t>Aktion</a:t>
            </a:r>
            <a:r>
              <a:rPr lang="fr-FR" dirty="0" smtClean="0"/>
              <a:t> 1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000" dirty="0" smtClean="0">
                <a:latin typeface="Calibri" pitchFamily="34" charset="0"/>
              </a:rPr>
              <a:t>Script de la CO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187624" y="2132856"/>
          <a:ext cx="6096000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0963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G:\Tor1p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6120680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Schéma d’une séance avec un entraînement à la compréhension orale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600" b="1" dirty="0" smtClean="0">
                <a:latin typeface="Calibri" pitchFamily="34" charset="0"/>
              </a:rPr>
              <a:t>Classe de 6</a:t>
            </a:r>
            <a:r>
              <a:rPr lang="fr-FR" sz="1600" b="1" baseline="30000" dirty="0" smtClean="0">
                <a:latin typeface="Calibri" pitchFamily="34" charset="0"/>
              </a:rPr>
              <a:t>ème</a:t>
            </a:r>
            <a:r>
              <a:rPr lang="fr-FR" sz="1600" b="1" dirty="0" smtClean="0">
                <a:latin typeface="Calibri" pitchFamily="34" charset="0"/>
              </a:rPr>
              <a:t> – Tor 1 : </a:t>
            </a:r>
            <a:r>
              <a:rPr lang="fr-FR" sz="1600" b="1" dirty="0" err="1" smtClean="0">
                <a:latin typeface="Calibri" pitchFamily="34" charset="0"/>
              </a:rPr>
              <a:t>Kapitel</a:t>
            </a:r>
            <a:r>
              <a:rPr lang="fr-FR" sz="1600" b="1" dirty="0" smtClean="0">
                <a:latin typeface="Calibri" pitchFamily="34" charset="0"/>
              </a:rPr>
              <a:t> 3 / </a:t>
            </a:r>
            <a:r>
              <a:rPr lang="fr-FR" sz="1600" b="1" dirty="0" err="1" smtClean="0">
                <a:latin typeface="Calibri" pitchFamily="34" charset="0"/>
              </a:rPr>
              <a:t>Aktion</a:t>
            </a:r>
            <a:r>
              <a:rPr lang="fr-FR" sz="1600" b="1" dirty="0" smtClean="0">
                <a:latin typeface="Calibri" pitchFamily="34" charset="0"/>
              </a:rPr>
              <a:t> 1 </a:t>
            </a:r>
            <a:r>
              <a:rPr lang="fr-FR" sz="1600" dirty="0" smtClean="0">
                <a:latin typeface="Calibri" pitchFamily="34" charset="0"/>
              </a:rPr>
              <a:t>=&gt; CD classe piste 35 et Ü-</a:t>
            </a:r>
            <a:r>
              <a:rPr lang="fr-FR" sz="1600" dirty="0" err="1" smtClean="0">
                <a:latin typeface="Calibri" pitchFamily="34" charset="0"/>
              </a:rPr>
              <a:t>Heft</a:t>
            </a:r>
            <a:r>
              <a:rPr lang="fr-FR" sz="1600" dirty="0" smtClean="0">
                <a:latin typeface="Calibri" pitchFamily="34" charset="0"/>
              </a:rPr>
              <a:t> S.36</a:t>
            </a:r>
          </a:p>
          <a:p>
            <a:r>
              <a:rPr lang="fr-FR" sz="1600" dirty="0" smtClean="0">
                <a:latin typeface="Calibri" pitchFamily="34" charset="0"/>
              </a:rPr>
              <a:t>Objectif : comprendre quels problèmes rencontrent deux jeunes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536" y="2204864"/>
          <a:ext cx="8424936" cy="395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62536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sz="1600" baseline="0" dirty="0" smtClean="0">
                          <a:latin typeface="Calibri" pitchFamily="34" charset="0"/>
                        </a:rPr>
                        <a:t>Rituels habituels :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Guten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Morgen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!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Setzt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euch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hin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!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Wer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ist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heute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nicht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da? (…) </a:t>
                      </a:r>
                      <a:r>
                        <a:rPr lang="fr-FR" sz="16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Wie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ist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das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Wetter </a:t>
                      </a:r>
                      <a:r>
                        <a:rPr lang="fr-FR" sz="16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heute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in </a:t>
                      </a:r>
                      <a:r>
                        <a:rPr lang="fr-FR" sz="16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Margny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? 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(réactivation du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voc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de la météo vu au cours précédent)</a:t>
                      </a:r>
                      <a:endParaRPr lang="fr-FR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468555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fr-FR" sz="1600" b="1" dirty="0" smtClean="0">
                          <a:latin typeface="Calibri" pitchFamily="34" charset="0"/>
                        </a:rPr>
                        <a:t>CO</a:t>
                      </a:r>
                      <a:r>
                        <a:rPr lang="fr-FR" sz="1600" dirty="0" smtClean="0">
                          <a:latin typeface="Calibri" pitchFamily="34" charset="0"/>
                        </a:rPr>
                        <a:t> : </a:t>
                      </a:r>
                      <a:r>
                        <a:rPr lang="fr-FR" sz="1600" dirty="0" err="1" smtClean="0">
                          <a:latin typeface="Calibri" pitchFamily="34" charset="0"/>
                        </a:rPr>
                        <a:t>Kapitel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3 /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Aktion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1 :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Radtour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durch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den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Stadtwald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(titre à noter au tableau)</a:t>
                      </a:r>
                    </a:p>
                    <a:p>
                      <a:pPr marL="342900" indent="-342900">
                        <a:buFont typeface="Symbol"/>
                        <a:buChar char="Þ"/>
                      </a:pPr>
                      <a:r>
                        <a:rPr lang="fr-FR" sz="1600" b="1" baseline="0" dirty="0" smtClean="0">
                          <a:latin typeface="Calibri" pitchFamily="34" charset="0"/>
                        </a:rPr>
                        <a:t>Rappel des stratégies </a:t>
                      </a:r>
                      <a:r>
                        <a:rPr lang="fr-FR" sz="1600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:  </a:t>
                      </a:r>
                      <a:r>
                        <a:rPr lang="fr-FR" sz="1600" b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mots connus 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( Rad /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Stadt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) ; faire des </a:t>
                      </a:r>
                      <a:r>
                        <a:rPr lang="fr-FR" sz="1600" b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hypothèses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(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Wer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?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Wo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? 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Wie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ist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vielleicht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das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Wetter?)</a:t>
                      </a:r>
                    </a:p>
                    <a:p>
                      <a:pPr marL="342900" indent="-342900">
                        <a:buFont typeface="Symbol"/>
                        <a:buChar char="Þ"/>
                      </a:pPr>
                      <a:r>
                        <a:rPr lang="fr-FR" sz="1600" b="1" baseline="0" dirty="0" smtClean="0">
                          <a:latin typeface="Calibri" pitchFamily="34" charset="0"/>
                        </a:rPr>
                        <a:t>1</a:t>
                      </a:r>
                      <a:r>
                        <a:rPr lang="fr-FR" sz="1600" b="1" baseline="30000" dirty="0" smtClean="0">
                          <a:latin typeface="Calibri" pitchFamily="34" charset="0"/>
                        </a:rPr>
                        <a:t>ère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écoute du dialogue 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:  identifier </a:t>
                      </a:r>
                      <a:r>
                        <a:rPr lang="fr-FR" sz="1600" b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les bruits 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(es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regnet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; es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donnert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), les </a:t>
                      </a:r>
                      <a:r>
                        <a:rPr lang="fr-FR" sz="1600" b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prénoms 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(Alex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und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Tim).  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Was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habt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ihr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verstanden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Wie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ist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das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Wetter?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Wer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macht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eine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Radtour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Stimmt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das</a:t>
                      </a:r>
                      <a:r>
                        <a:rPr lang="fr-FR" sz="16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? (solliciter régulièrement un autre élève ou la classe lorsqu’un élève a donné une réponse.)</a:t>
                      </a:r>
                    </a:p>
                    <a:p>
                      <a:pPr marL="342900" indent="-342900">
                        <a:buFont typeface="Symbol"/>
                        <a:buChar char="Þ"/>
                      </a:pPr>
                      <a:r>
                        <a:rPr lang="fr-FR" sz="1600" b="1" baseline="0" dirty="0" smtClean="0">
                          <a:latin typeface="Calibri" pitchFamily="34" charset="0"/>
                        </a:rPr>
                        <a:t>2 </a:t>
                      </a:r>
                      <a:r>
                        <a:rPr lang="fr-FR" sz="1600" b="1" baseline="0" dirty="0" err="1" smtClean="0">
                          <a:latin typeface="Calibri" pitchFamily="34" charset="0"/>
                        </a:rPr>
                        <a:t>ème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écoute avec le Ü-</a:t>
                      </a:r>
                      <a:r>
                        <a:rPr lang="fr-FR" sz="1600" b="1" baseline="0" dirty="0" err="1" smtClean="0">
                          <a:latin typeface="Calibri" pitchFamily="34" charset="0"/>
                        </a:rPr>
                        <a:t>Heft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: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Wer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hat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ein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Problem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mit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seinem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Fahrrad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? Alex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oder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Tim? (</a:t>
                      </a:r>
                      <a:r>
                        <a:rPr lang="fr-FR" sz="1600" b="1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</a:rPr>
                        <a:t>identifier les voix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)   Welches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Problem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? (lever les entraves lexicales avant l’écoute et noter le lexique au fur et à mesure au tableau)</a:t>
                      </a:r>
                    </a:p>
                    <a:p>
                      <a:pPr marL="342900" indent="-342900">
                        <a:buFont typeface="Symbol"/>
                        <a:buChar char="Þ"/>
                      </a:pPr>
                      <a:r>
                        <a:rPr lang="fr-FR" sz="1600" b="1" baseline="0" dirty="0" smtClean="0">
                          <a:latin typeface="Calibri" pitchFamily="34" charset="0"/>
                        </a:rPr>
                        <a:t>3 </a:t>
                      </a:r>
                      <a:r>
                        <a:rPr lang="fr-FR" sz="1600" b="1" baseline="0" dirty="0" err="1" smtClean="0">
                          <a:latin typeface="Calibri" pitchFamily="34" charset="0"/>
                        </a:rPr>
                        <a:t>ème</a:t>
                      </a:r>
                      <a:r>
                        <a:rPr lang="fr-FR" sz="1600" b="1" baseline="0" dirty="0" smtClean="0">
                          <a:latin typeface="Calibri" pitchFamily="34" charset="0"/>
                        </a:rPr>
                        <a:t> écoute 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: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Was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haben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Alex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und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Tim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nicht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mit? (… beaucoup plus difficile)</a:t>
                      </a:r>
                      <a:endParaRPr lang="fr-FR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00455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itchFamily="34" charset="0"/>
                        </a:rPr>
                        <a:t>3.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Bilan de la CO  en EO :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schlechtes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Wetter /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einen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Platten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haben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=&gt; So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ein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Calibri" pitchFamily="34" charset="0"/>
                        </a:rPr>
                        <a:t>Pech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!      (</a:t>
                      </a:r>
                      <a:r>
                        <a:rPr lang="fr-FR" sz="16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faires des </a:t>
                      </a:r>
                      <a:r>
                        <a:rPr lang="fr-FR" sz="1600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phr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.)</a:t>
                      </a:r>
                      <a:endParaRPr lang="fr-FR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00455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itchFamily="34" charset="0"/>
                        </a:rPr>
                        <a:t>4.</a:t>
                      </a:r>
                      <a:r>
                        <a:rPr lang="fr-FR" sz="1600" baseline="0" dirty="0" smtClean="0">
                          <a:latin typeface="Calibri" pitchFamily="34" charset="0"/>
                        </a:rPr>
                        <a:t> Bilan + vocabulaire  à recopier et travail pour le cours suivant à donner</a:t>
                      </a:r>
                      <a:endParaRPr lang="fr-FR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20608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>
                <a:solidFill>
                  <a:srgbClr val="002060"/>
                </a:solidFill>
              </a:rPr>
              <a:t>                </a:t>
            </a:r>
            <a:endParaRPr lang="fr-FR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 phase d’entraînement à la CO, il faut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1800" dirty="0" err="1" smtClean="0">
                <a:latin typeface="Calibri" pitchFamily="34" charset="0"/>
              </a:rPr>
              <a:t>Créer</a:t>
            </a:r>
            <a:r>
              <a:rPr lang="de-DE" sz="1800" dirty="0" smtClean="0">
                <a:latin typeface="Calibri" pitchFamily="34" charset="0"/>
              </a:rPr>
              <a:t> de </a:t>
            </a:r>
            <a:r>
              <a:rPr lang="de-DE" sz="1800" b="1" dirty="0" err="1" smtClean="0">
                <a:latin typeface="Calibri" pitchFamily="34" charset="0"/>
              </a:rPr>
              <a:t>bonnes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conditions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d‘écoute</a:t>
            </a:r>
            <a:endParaRPr lang="de-DE" sz="1800" b="1" dirty="0" smtClean="0">
              <a:latin typeface="Calibri" pitchFamily="34" charset="0"/>
            </a:endParaRPr>
          </a:p>
          <a:p>
            <a:pPr>
              <a:buNone/>
            </a:pPr>
            <a:endParaRPr lang="de-DE" sz="1800" b="1" dirty="0" smtClean="0">
              <a:latin typeface="Calibri" pitchFamily="34" charset="0"/>
            </a:endParaRPr>
          </a:p>
          <a:p>
            <a:r>
              <a:rPr lang="de-DE" sz="1800" dirty="0" smtClean="0">
                <a:latin typeface="Calibri" pitchFamily="34" charset="0"/>
              </a:rPr>
              <a:t>Faire </a:t>
            </a:r>
            <a:r>
              <a:rPr lang="de-DE" sz="1800" dirty="0" err="1" smtClean="0">
                <a:latin typeface="Calibri" pitchFamily="34" charset="0"/>
              </a:rPr>
              <a:t>prendre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conscience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aux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élèves</a:t>
            </a:r>
            <a:r>
              <a:rPr lang="de-DE" sz="1800" dirty="0" smtClean="0">
                <a:latin typeface="Calibri" pitchFamily="34" charset="0"/>
              </a:rPr>
              <a:t> des </a:t>
            </a:r>
            <a:r>
              <a:rPr lang="de-DE" sz="1800" dirty="0" err="1" smtClean="0">
                <a:latin typeface="Calibri" pitchFamily="34" charset="0"/>
              </a:rPr>
              <a:t>indices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qui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peuvent</a:t>
            </a:r>
            <a:r>
              <a:rPr lang="de-DE" sz="1800" dirty="0" smtClean="0">
                <a:latin typeface="Calibri" pitchFamily="34" charset="0"/>
              </a:rPr>
              <a:t> les </a:t>
            </a:r>
            <a:r>
              <a:rPr lang="de-DE" sz="1800" dirty="0" err="1" smtClean="0">
                <a:latin typeface="Calibri" pitchFamily="34" charset="0"/>
              </a:rPr>
              <a:t>aider</a:t>
            </a:r>
            <a:r>
              <a:rPr lang="de-DE" sz="1800" dirty="0" smtClean="0">
                <a:latin typeface="Calibri" pitchFamily="34" charset="0"/>
              </a:rPr>
              <a:t>, </a:t>
            </a:r>
            <a:r>
              <a:rPr lang="de-DE" sz="1800" dirty="0" err="1" smtClean="0">
                <a:latin typeface="Calibri" pitchFamily="34" charset="0"/>
              </a:rPr>
              <a:t>mettre</a:t>
            </a:r>
            <a:r>
              <a:rPr lang="de-DE" sz="1800" dirty="0" smtClean="0">
                <a:latin typeface="Calibri" pitchFamily="34" charset="0"/>
              </a:rPr>
              <a:t> en </a:t>
            </a:r>
            <a:r>
              <a:rPr lang="de-DE" sz="1800" dirty="0" err="1" smtClean="0">
                <a:latin typeface="Calibri" pitchFamily="34" charset="0"/>
              </a:rPr>
              <a:t>place</a:t>
            </a:r>
            <a:r>
              <a:rPr lang="de-DE" sz="1800" dirty="0" smtClean="0">
                <a:latin typeface="Calibri" pitchFamily="34" charset="0"/>
              </a:rPr>
              <a:t> des </a:t>
            </a:r>
            <a:r>
              <a:rPr lang="de-DE" sz="1800" b="1" dirty="0" err="1" smtClean="0">
                <a:latin typeface="Calibri" pitchFamily="34" charset="0"/>
              </a:rPr>
              <a:t>stratégies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d‘écoute</a:t>
            </a:r>
            <a:r>
              <a:rPr lang="de-DE" sz="18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de-DE" sz="1800" b="1" dirty="0" smtClean="0">
              <a:latin typeface="Calibri" pitchFamily="34" charset="0"/>
            </a:endParaRPr>
          </a:p>
          <a:p>
            <a:r>
              <a:rPr lang="de-DE" sz="1800" b="1" dirty="0" err="1" smtClean="0">
                <a:latin typeface="Calibri" pitchFamily="34" charset="0"/>
              </a:rPr>
              <a:t>Interrompre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l‘enregistrement</a:t>
            </a:r>
            <a:r>
              <a:rPr lang="de-DE" sz="1800" dirty="0" smtClean="0">
                <a:latin typeface="Calibri" pitchFamily="34" charset="0"/>
              </a:rPr>
              <a:t>, </a:t>
            </a:r>
            <a:r>
              <a:rPr lang="de-DE" sz="1800" dirty="0" err="1" smtClean="0">
                <a:latin typeface="Calibri" pitchFamily="34" charset="0"/>
              </a:rPr>
              <a:t>repasser</a:t>
            </a:r>
            <a:r>
              <a:rPr lang="de-DE" sz="1800" dirty="0" smtClean="0">
                <a:latin typeface="Calibri" pitchFamily="34" charset="0"/>
              </a:rPr>
              <a:t> les </a:t>
            </a:r>
            <a:r>
              <a:rPr lang="de-DE" sz="1800" dirty="0" err="1" smtClean="0">
                <a:latin typeface="Calibri" pitchFamily="34" charset="0"/>
              </a:rPr>
              <a:t>passages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importants</a:t>
            </a:r>
            <a:r>
              <a:rPr lang="de-DE" sz="1800" dirty="0" smtClean="0">
                <a:latin typeface="Calibri" pitchFamily="34" charset="0"/>
              </a:rPr>
              <a:t> au </a:t>
            </a:r>
            <a:r>
              <a:rPr lang="de-DE" sz="1800" dirty="0" err="1" smtClean="0">
                <a:latin typeface="Calibri" pitchFamily="34" charset="0"/>
              </a:rPr>
              <a:t>moment</a:t>
            </a:r>
            <a:r>
              <a:rPr lang="de-DE" sz="1800" dirty="0" smtClean="0">
                <a:latin typeface="Calibri" pitchFamily="34" charset="0"/>
              </a:rPr>
              <a:t> de la </a:t>
            </a:r>
            <a:r>
              <a:rPr lang="de-DE" sz="1800" dirty="0" err="1" smtClean="0">
                <a:latin typeface="Calibri" pitchFamily="34" charset="0"/>
              </a:rPr>
              <a:t>mise</a:t>
            </a:r>
            <a:r>
              <a:rPr lang="de-DE" sz="1800" dirty="0" smtClean="0">
                <a:latin typeface="Calibri" pitchFamily="34" charset="0"/>
              </a:rPr>
              <a:t> en </a:t>
            </a:r>
            <a:r>
              <a:rPr lang="de-DE" sz="1800" dirty="0" err="1" smtClean="0">
                <a:latin typeface="Calibri" pitchFamily="34" charset="0"/>
              </a:rPr>
              <a:t>commun</a:t>
            </a:r>
            <a:r>
              <a:rPr lang="de-DE" sz="1800" dirty="0" smtClean="0">
                <a:latin typeface="Calibri" pitchFamily="34" charset="0"/>
              </a:rPr>
              <a:t>.</a:t>
            </a:r>
          </a:p>
          <a:p>
            <a:endParaRPr lang="de-DE" sz="1800" dirty="0" smtClean="0">
              <a:latin typeface="Calibri" pitchFamily="34" charset="0"/>
            </a:endParaRPr>
          </a:p>
          <a:p>
            <a:r>
              <a:rPr lang="de-DE" sz="1800" b="1" dirty="0" err="1" smtClean="0">
                <a:latin typeface="Calibri" pitchFamily="34" charset="0"/>
              </a:rPr>
              <a:t>Encourager</a:t>
            </a:r>
            <a:r>
              <a:rPr lang="de-DE" sz="1800" dirty="0" smtClean="0">
                <a:latin typeface="Calibri" pitchFamily="34" charset="0"/>
              </a:rPr>
              <a:t> les </a:t>
            </a:r>
            <a:r>
              <a:rPr lang="de-DE" sz="1800" dirty="0" err="1" smtClean="0">
                <a:latin typeface="Calibri" pitchFamily="34" charset="0"/>
              </a:rPr>
              <a:t>élèves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même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s‘ils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commettent</a:t>
            </a:r>
            <a:r>
              <a:rPr lang="de-DE" sz="1800" dirty="0" smtClean="0">
                <a:latin typeface="Calibri" pitchFamily="34" charset="0"/>
              </a:rPr>
              <a:t> des </a:t>
            </a:r>
            <a:r>
              <a:rPr lang="de-DE" sz="1800" dirty="0" err="1" smtClean="0">
                <a:latin typeface="Calibri" pitchFamily="34" charset="0"/>
              </a:rPr>
              <a:t>erreurs</a:t>
            </a:r>
            <a:r>
              <a:rPr lang="de-DE" sz="1800" dirty="0" smtClean="0">
                <a:latin typeface="Calibri" pitchFamily="34" charset="0"/>
              </a:rPr>
              <a:t>, les </a:t>
            </a:r>
            <a:r>
              <a:rPr lang="de-DE" sz="1800" b="1" dirty="0" err="1" smtClean="0">
                <a:latin typeface="Calibri" pitchFamily="34" charset="0"/>
              </a:rPr>
              <a:t>rassurer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s‘ils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ont</a:t>
            </a:r>
            <a:r>
              <a:rPr lang="de-DE" sz="1800" dirty="0" smtClean="0">
                <a:latin typeface="Calibri" pitchFamily="34" charset="0"/>
              </a:rPr>
              <a:t> du mal.</a:t>
            </a:r>
          </a:p>
          <a:p>
            <a:endParaRPr lang="de-DE" sz="1800" dirty="0" smtClean="0">
              <a:latin typeface="Calibri" pitchFamily="34" charset="0"/>
            </a:endParaRPr>
          </a:p>
          <a:p>
            <a:r>
              <a:rPr lang="de-DE" sz="1800" b="1" dirty="0" smtClean="0">
                <a:latin typeface="Calibri" pitchFamily="34" charset="0"/>
              </a:rPr>
              <a:t>Ne </a:t>
            </a:r>
            <a:r>
              <a:rPr lang="de-DE" sz="1800" b="1" dirty="0" err="1" smtClean="0">
                <a:latin typeface="Calibri" pitchFamily="34" charset="0"/>
              </a:rPr>
              <a:t>pas</a:t>
            </a:r>
            <a:r>
              <a:rPr lang="de-DE" sz="1800" b="1" dirty="0" smtClean="0">
                <a:latin typeface="Calibri" pitchFamily="34" charset="0"/>
              </a:rPr>
              <a:t> valider/invalider </a:t>
            </a:r>
            <a:r>
              <a:rPr lang="de-DE" sz="1800" b="1" dirty="0" err="1" smtClean="0">
                <a:latin typeface="Calibri" pitchFamily="34" charset="0"/>
              </a:rPr>
              <a:t>trop</a:t>
            </a:r>
            <a:r>
              <a:rPr lang="de-DE" sz="1800" b="1" dirty="0" smtClean="0">
                <a:latin typeface="Calibri" pitchFamily="34" charset="0"/>
              </a:rPr>
              <a:t> vite </a:t>
            </a:r>
            <a:r>
              <a:rPr lang="de-DE" sz="1800" b="1" dirty="0" err="1" smtClean="0">
                <a:latin typeface="Calibri" pitchFamily="34" charset="0"/>
              </a:rPr>
              <a:t>une</a:t>
            </a:r>
            <a:r>
              <a:rPr lang="de-DE" sz="1800" b="1" dirty="0" smtClean="0">
                <a:latin typeface="Calibri" pitchFamily="34" charset="0"/>
              </a:rPr>
              <a:t> </a:t>
            </a:r>
            <a:r>
              <a:rPr lang="de-DE" sz="1800" b="1" dirty="0" err="1" smtClean="0">
                <a:latin typeface="Calibri" pitchFamily="34" charset="0"/>
              </a:rPr>
              <a:t>réponse</a:t>
            </a:r>
            <a:r>
              <a:rPr lang="de-DE" sz="1800" dirty="0" smtClean="0">
                <a:latin typeface="Calibri" pitchFamily="34" charset="0"/>
              </a:rPr>
              <a:t>, </a:t>
            </a:r>
            <a:r>
              <a:rPr lang="de-DE" sz="1800" dirty="0" err="1" smtClean="0">
                <a:latin typeface="Calibri" pitchFamily="34" charset="0"/>
              </a:rPr>
              <a:t>demander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leur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avis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aux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autres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élèves</a:t>
            </a:r>
            <a:r>
              <a:rPr lang="de-DE" sz="1800" dirty="0" smtClean="0">
                <a:latin typeface="Calibri" pitchFamily="34" charset="0"/>
              </a:rPr>
              <a:t> : </a:t>
            </a:r>
            <a:r>
              <a:rPr lang="de-DE" sz="1800" dirty="0" err="1" smtClean="0">
                <a:latin typeface="Calibri" pitchFamily="34" charset="0"/>
              </a:rPr>
              <a:t>Sont-ils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d‘accord</a:t>
            </a:r>
            <a:r>
              <a:rPr lang="de-DE" sz="1800" dirty="0" smtClean="0">
                <a:latin typeface="Calibri" pitchFamily="34" charset="0"/>
              </a:rPr>
              <a:t> ? </a:t>
            </a:r>
            <a:r>
              <a:rPr lang="de-DE" sz="1800" dirty="0" err="1" smtClean="0">
                <a:latin typeface="Calibri" pitchFamily="34" charset="0"/>
              </a:rPr>
              <a:t>Ont-ils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tous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entendu</a:t>
            </a:r>
            <a:r>
              <a:rPr lang="de-DE" sz="1800" dirty="0" smtClean="0">
                <a:latin typeface="Calibri" pitchFamily="34" charset="0"/>
              </a:rPr>
              <a:t> la </a:t>
            </a:r>
            <a:r>
              <a:rPr lang="de-DE" sz="1800" dirty="0" err="1" smtClean="0">
                <a:latin typeface="Calibri" pitchFamily="34" charset="0"/>
              </a:rPr>
              <a:t>même</a:t>
            </a:r>
            <a:r>
              <a:rPr lang="de-DE" sz="1800" dirty="0" smtClean="0">
                <a:latin typeface="Calibri" pitchFamily="34" charset="0"/>
              </a:rPr>
              <a:t> </a:t>
            </a:r>
            <a:r>
              <a:rPr lang="de-DE" sz="1800" dirty="0" err="1" smtClean="0">
                <a:latin typeface="Calibri" pitchFamily="34" charset="0"/>
              </a:rPr>
              <a:t>chose</a:t>
            </a:r>
            <a:r>
              <a:rPr lang="de-DE" sz="1800" dirty="0" smtClean="0">
                <a:latin typeface="Calibri" pitchFamily="34" charset="0"/>
              </a:rPr>
              <a:t> ?</a:t>
            </a:r>
          </a:p>
          <a:p>
            <a:endParaRPr lang="de-DE" sz="1800" dirty="0" smtClean="0">
              <a:latin typeface="Calibri" pitchFamily="34" charset="0"/>
            </a:endParaRPr>
          </a:p>
          <a:p>
            <a:pPr>
              <a:buNone/>
            </a:pPr>
            <a:endParaRPr lang="de-DE" sz="1800" dirty="0" smtClean="0">
              <a:latin typeface="Calibri" pitchFamily="34" charset="0"/>
            </a:endParaRPr>
          </a:p>
          <a:p>
            <a:pPr>
              <a:buNone/>
            </a:pPr>
            <a:endParaRPr lang="de-DE" sz="2800" dirty="0" smtClean="0">
              <a:latin typeface="Comic Sans MS" pitchFamily="66" charset="0"/>
            </a:endParaRPr>
          </a:p>
          <a:p>
            <a:endParaRPr lang="de-DE" sz="2800" b="1" dirty="0" smtClean="0">
              <a:latin typeface="Comic Sans MS" pitchFamily="66" charset="0"/>
            </a:endParaRPr>
          </a:p>
          <a:p>
            <a:pPr>
              <a:buFontTx/>
              <a:buChar char="-"/>
              <a:defRPr/>
            </a:pPr>
            <a:endParaRPr lang="de-DE" sz="2800" dirty="0" smtClean="0">
              <a:latin typeface="Comic Sans MS" pitchFamily="66" charset="0"/>
            </a:endParaRPr>
          </a:p>
          <a:p>
            <a:pPr>
              <a:buFontTx/>
              <a:buChar char="-"/>
              <a:defRPr/>
            </a:pPr>
            <a:endParaRPr lang="de-DE" sz="2800" dirty="0" smtClean="0">
              <a:latin typeface="Comic Sans MS" pitchFamily="66" charset="0"/>
            </a:endParaRPr>
          </a:p>
          <a:p>
            <a:pPr>
              <a:buFontTx/>
              <a:buChar char="-"/>
              <a:defRPr/>
            </a:pPr>
            <a:endParaRPr lang="de-DE" sz="2800" dirty="0" smtClean="0">
              <a:latin typeface="Comic Sans MS" pitchFamily="66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Entraînement à la compréhension écrite : Tor 3 / Passage 4  (S.82)</a:t>
            </a:r>
            <a:endParaRPr lang="fr-FR" dirty="0"/>
          </a:p>
        </p:txBody>
      </p:sp>
      <p:pic>
        <p:nvPicPr>
          <p:cNvPr id="1026" name="Picture 2" descr="G:\Tor3p82_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447799"/>
            <a:ext cx="4964729" cy="5293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Schéma d’une séance avec un entraînement à la compréhension écrite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1600" b="1" dirty="0" smtClean="0">
                <a:latin typeface="Calibri" pitchFamily="34" charset="0"/>
              </a:rPr>
              <a:t>Classe de 3</a:t>
            </a:r>
            <a:r>
              <a:rPr lang="fr-FR" sz="1600" b="1" baseline="30000" dirty="0" smtClean="0">
                <a:latin typeface="Calibri" pitchFamily="34" charset="0"/>
              </a:rPr>
              <a:t>ème</a:t>
            </a:r>
            <a:r>
              <a:rPr lang="fr-FR" sz="1600" b="1" dirty="0" smtClean="0">
                <a:latin typeface="Calibri" pitchFamily="34" charset="0"/>
              </a:rPr>
              <a:t> – Tor 3 : Passage 4 / </a:t>
            </a:r>
            <a:r>
              <a:rPr lang="fr-FR" sz="1600" b="1" dirty="0" err="1" smtClean="0">
                <a:latin typeface="Calibri" pitchFamily="34" charset="0"/>
              </a:rPr>
              <a:t>Atmosphären</a:t>
            </a:r>
            <a:r>
              <a:rPr lang="fr-FR" sz="1600" b="1" dirty="0" smtClean="0">
                <a:latin typeface="Calibri" pitchFamily="34" charset="0"/>
              </a:rPr>
              <a:t> 3 – in die </a:t>
            </a:r>
            <a:r>
              <a:rPr lang="fr-FR" sz="1600" b="1" dirty="0" err="1" smtClean="0">
                <a:latin typeface="Calibri" pitchFamily="34" charset="0"/>
              </a:rPr>
              <a:t>weite</a:t>
            </a:r>
            <a:r>
              <a:rPr lang="fr-FR" sz="1600" b="1" dirty="0" smtClean="0">
                <a:latin typeface="Calibri" pitchFamily="34" charset="0"/>
              </a:rPr>
              <a:t> </a:t>
            </a:r>
            <a:r>
              <a:rPr lang="fr-FR" sz="1600" b="1" dirty="0" err="1" smtClean="0">
                <a:latin typeface="Calibri" pitchFamily="34" charset="0"/>
              </a:rPr>
              <a:t>Welt</a:t>
            </a:r>
            <a:r>
              <a:rPr lang="fr-FR" sz="1600" b="1" dirty="0" smtClean="0">
                <a:latin typeface="Calibri" pitchFamily="34" charset="0"/>
              </a:rPr>
              <a:t>, pp. 82-83</a:t>
            </a:r>
            <a:endParaRPr lang="fr-FR" sz="1600" dirty="0" smtClean="0">
              <a:latin typeface="Calibri" pitchFamily="34" charset="0"/>
            </a:endParaRPr>
          </a:p>
          <a:p>
            <a:r>
              <a:rPr lang="fr-FR" sz="1600" dirty="0" smtClean="0">
                <a:latin typeface="Calibri" pitchFamily="34" charset="0"/>
              </a:rPr>
              <a:t>Objectif : comprendre un compte-rendu de voyage ; la déclinaison de l’adjectif</a:t>
            </a:r>
          </a:p>
          <a:p>
            <a:endParaRPr lang="fr-FR" sz="1600" dirty="0" smtClean="0">
              <a:latin typeface="Calibri" pitchFamily="34" charset="0"/>
            </a:endParaRP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1520" y="2132856"/>
          <a:ext cx="8640960" cy="406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52205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itchFamily="34" charset="0"/>
                        </a:rPr>
                        <a:t>1. Salutations habituelles </a:t>
                      </a:r>
                      <a:r>
                        <a:rPr lang="fr-FR" sz="1400" baseline="0" dirty="0" smtClean="0">
                          <a:latin typeface="Calibri" pitchFamily="34" charset="0"/>
                        </a:rPr>
                        <a:t> puis</a:t>
                      </a:r>
                      <a:r>
                        <a:rPr lang="fr-FR" sz="1400" dirty="0" smtClean="0">
                          <a:latin typeface="Calibri" pitchFamily="34" charset="0"/>
                        </a:rPr>
                        <a:t>  réactiver le vocabulaire vu + idées</a:t>
                      </a:r>
                      <a:r>
                        <a:rPr lang="fr-FR" sz="1400" baseline="0" dirty="0" smtClean="0">
                          <a:latin typeface="Calibri" pitchFamily="34" charset="0"/>
                        </a:rPr>
                        <a:t> et introduire :</a:t>
                      </a:r>
                      <a:r>
                        <a:rPr lang="fr-FR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de-DE" sz="1400" b="1" dirty="0" smtClean="0">
                          <a:latin typeface="Calibri" pitchFamily="34" charset="0"/>
                        </a:rPr>
                        <a:t>Wenn wir weit weg unterwegs sind, können wir jeden Tag über unseren Alltag, unsere Erlebnisse, Eindrücke berichten. Aber wie?</a:t>
                      </a:r>
                      <a:r>
                        <a:rPr lang="fr-FR" sz="1400" b="1" u="sng" baseline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r>
                        <a:rPr lang="de-DE" sz="1400" dirty="0" smtClean="0">
                          <a:latin typeface="Calibri" pitchFamily="34" charset="0"/>
                        </a:rPr>
                        <a:t>=&gt; z.B.</a:t>
                      </a:r>
                      <a:r>
                        <a:rPr lang="de-DE" sz="1400" baseline="0" dirty="0" smtClean="0">
                          <a:latin typeface="Calibri" pitchFamily="34" charset="0"/>
                        </a:rPr>
                        <a:t> i</a:t>
                      </a:r>
                      <a:r>
                        <a:rPr lang="de-DE" sz="1400" dirty="0" smtClean="0">
                          <a:latin typeface="Calibri" pitchFamily="34" charset="0"/>
                        </a:rPr>
                        <a:t>n einem Tagebuch, in einer E-Mail, auf einem Blog…(</a:t>
                      </a:r>
                      <a:r>
                        <a:rPr lang="fr-FR" sz="1400" u="sng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400" i="1" dirty="0" smtClean="0">
                          <a:latin typeface="Calibri" pitchFamily="34" charset="0"/>
                        </a:rPr>
                        <a:t>So </a:t>
                      </a:r>
                      <a:r>
                        <a:rPr lang="fr-FR" sz="1400" i="1" dirty="0" err="1" smtClean="0">
                          <a:latin typeface="Calibri" pitchFamily="34" charset="0"/>
                        </a:rPr>
                        <a:t>ein</a:t>
                      </a:r>
                      <a:r>
                        <a:rPr lang="fr-FR" sz="1400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400" i="1" dirty="0" err="1" smtClean="0">
                          <a:latin typeface="Calibri" pitchFamily="34" charset="0"/>
                        </a:rPr>
                        <a:t>Beispiel</a:t>
                      </a:r>
                      <a:r>
                        <a:rPr lang="fr-FR" sz="1400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400" i="1" dirty="0" err="1" smtClean="0">
                          <a:latin typeface="Calibri" pitchFamily="34" charset="0"/>
                        </a:rPr>
                        <a:t>haben</a:t>
                      </a:r>
                      <a:r>
                        <a:rPr lang="fr-FR" sz="1400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400" i="1" dirty="0" err="1" smtClean="0">
                          <a:latin typeface="Calibri" pitchFamily="34" charset="0"/>
                        </a:rPr>
                        <a:t>wir</a:t>
                      </a:r>
                      <a:r>
                        <a:rPr lang="fr-FR" sz="1400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400" i="1" dirty="0" err="1" smtClean="0">
                          <a:latin typeface="Calibri" pitchFamily="34" charset="0"/>
                        </a:rPr>
                        <a:t>im</a:t>
                      </a:r>
                      <a:r>
                        <a:rPr lang="fr-FR" sz="1400" i="1" dirty="0" smtClean="0">
                          <a:latin typeface="Calibri" pitchFamily="34" charset="0"/>
                        </a:rPr>
                        <a:t> </a:t>
                      </a:r>
                      <a:r>
                        <a:rPr lang="fr-FR" sz="1400" i="1" dirty="0" err="1" smtClean="0">
                          <a:latin typeface="Calibri" pitchFamily="34" charset="0"/>
                        </a:rPr>
                        <a:t>Buch</a:t>
                      </a:r>
                      <a:r>
                        <a:rPr lang="fr-FR" sz="1400" i="1" dirty="0" smtClean="0">
                          <a:latin typeface="Calibri" pitchFamily="34" charset="0"/>
                        </a:rPr>
                        <a:t> …)</a:t>
                      </a:r>
                      <a:endParaRPr lang="fr-FR" sz="1400" i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292816">
                <a:tc>
                  <a:txBody>
                    <a:bodyPr/>
                    <a:lstStyle/>
                    <a:p>
                      <a:pPr lvl="0"/>
                      <a:r>
                        <a:rPr lang="fr-FR" sz="1400" dirty="0" smtClean="0">
                          <a:latin typeface="Calibri" pitchFamily="34" charset="0"/>
                        </a:rPr>
                        <a:t>2.</a:t>
                      </a:r>
                      <a:r>
                        <a:rPr kumimoji="0" lang="de-DE" sz="14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b="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EO</a:t>
                      </a:r>
                      <a:r>
                        <a:rPr kumimoji="0" lang="de-DE" sz="14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/ CE: Neues von der anderen Hemisphäre S. 82</a:t>
                      </a:r>
                      <a:endParaRPr kumimoji="0" lang="fr-FR" sz="1400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de-DE" sz="14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Wir nehmen also das Buch, 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wir</a:t>
                      </a:r>
                      <a:r>
                        <a:rPr kumimoji="0" lang="de-DE" sz="14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entdecken und 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betrachten das Dokument. (</a:t>
                      </a:r>
                      <a:r>
                        <a:rPr kumimoji="0" lang="de-DE" sz="1400" b="1" u="none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=&gt; rappel des </a:t>
                      </a:r>
                      <a:r>
                        <a:rPr kumimoji="0" lang="de-DE" sz="1400" b="1" u="none" strike="noStrike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stratégies</a:t>
                      </a:r>
                      <a:r>
                        <a:rPr kumimoji="0" lang="de-DE" sz="1400" b="1" u="none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CE =</a:t>
                      </a:r>
                      <a:r>
                        <a:rPr kumimoji="0" lang="de-DE" sz="1400" b="1" u="none" strike="noStrike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b="0" u="none" strike="noStrike" kern="1200" baseline="0" dirty="0" err="1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repèrage</a:t>
                      </a:r>
                      <a:r>
                        <a:rPr kumimoji="0" lang="de-DE" sz="1400" b="0" u="none" strike="noStrike" kern="1200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b="1" u="none" strike="noStrike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 :</a:t>
                      </a:r>
                      <a:endParaRPr kumimoji="0" lang="fr-FR" sz="1400" b="1" u="sng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de-DE" sz="1400" b="1" u="none" strike="noStrike" kern="1200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Was</a:t>
                      </a:r>
                      <a:r>
                        <a:rPr kumimoji="0" lang="de-DE" sz="14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ist das für ein Dokument?  (Eine E-Mail)</a:t>
                      </a:r>
                      <a:r>
                        <a:rPr kumimoji="0" lang="fr-FR" sz="1400" u="sng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Wer </a:t>
                      </a:r>
                      <a:r>
                        <a:rPr kumimoji="0" lang="de-DE" sz="14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schreibt diese E-Mail?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(T</a:t>
                      </a:r>
                      <a:r>
                        <a:rPr kumimoji="0" lang="de-DE" sz="14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obias)   An wen?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 (An Petra)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Wovon</a:t>
                      </a:r>
                      <a:r>
                        <a:rPr kumimoji="0" lang="de-DE" sz="14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spricht er? / Von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welcher Stadt … (von Antananarivo)</a:t>
                      </a:r>
                      <a:r>
                        <a:rPr kumimoji="0" lang="fr-FR" sz="1400" u="sng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Kennt ihr diese Stadt? 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Betrachtet die Bilder</a:t>
                      </a:r>
                      <a:r>
                        <a:rPr kumimoji="0" lang="de-DE" sz="14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Was meint ihr? Wo leben die Lemuren??? Auf Madagaskar!</a:t>
                      </a:r>
                      <a:endParaRPr kumimoji="0" lang="fr-FR" sz="1400" u="sng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de-DE" sz="14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Nun 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lesen</a:t>
                      </a:r>
                      <a:r>
                        <a:rPr kumimoji="0" lang="de-DE" sz="1400" b="1" u="none" strike="noStrike" kern="1200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wir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zum</a:t>
                      </a:r>
                      <a:r>
                        <a:rPr kumimoji="0" lang="de-DE" sz="1400" b="1" u="none" strike="noStrike" kern="1200" baseline="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ersten Mal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den Text </a:t>
                      </a:r>
                      <a:r>
                        <a:rPr kumimoji="0" lang="de-DE" sz="14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und versuchen</a:t>
                      </a:r>
                      <a:r>
                        <a:rPr kumimoji="0" lang="de-DE" sz="1400" b="1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auf  folgende Fragen </a:t>
                      </a:r>
                      <a:r>
                        <a:rPr kumimoji="0" lang="de-DE" sz="1400" b="1" u="none" strike="noStrike" kern="1200" dirty="0" smtClean="0">
                          <a:solidFill>
                            <a:srgbClr val="00B05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(Wo? Was? Warum?) </a:t>
                      </a:r>
                      <a:r>
                        <a:rPr kumimoji="0" lang="de-DE" sz="1400" b="1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  antworten.</a:t>
                      </a:r>
                      <a:r>
                        <a:rPr kumimoji="0" lang="de-DE" sz="14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(zu Zweit arbeiten / begrenzte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Zeit</a:t>
                      </a:r>
                      <a:r>
                        <a:rPr kumimoji="0" lang="de-DE" sz="14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/dann 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Zwischenbilanz</a:t>
                      </a:r>
                      <a:r>
                        <a:rPr kumimoji="0" lang="de-DE" sz="1400" u="none" strike="noStrik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de-DE" sz="1400" b="1" u="none" strike="noStrike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Wir lesen weiter: 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Wie beschäftigt er sich?  Wie beschreibt er die Stadt? (Attention CE = </a:t>
                      </a:r>
                      <a:r>
                        <a:rPr kumimoji="0" lang="de-DE" sz="1400" u="none" strike="noStrike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citer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le texte … </a:t>
                      </a:r>
                      <a:r>
                        <a:rPr kumimoji="0" lang="de-DE" sz="1400" u="none" strike="noStrike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pas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de-DE" sz="1400" u="none" strike="noStrike" kern="1200" baseline="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l‘EE</a:t>
                      </a:r>
                      <a:r>
                        <a:rPr kumimoji="0" lang="de-DE" sz="1400" u="none" strike="noStrik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 =&gt; immer noch zu Zweit …. Dann eine Bilanz ziehen</a:t>
                      </a: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itchFamily="34" charset="0"/>
                        </a:rPr>
                        <a:t>3. A partir du bilan noté et de la citation du texte:</a:t>
                      </a:r>
                      <a:r>
                        <a:rPr lang="fr-FR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kumimoji="0" lang="de-DE" sz="14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die Stadt /</a:t>
                      </a:r>
                      <a:r>
                        <a:rPr kumimoji="0" lang="de-DE" sz="1400" b="1" i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ein einzig</a:t>
                      </a:r>
                      <a:r>
                        <a:rPr kumimoji="0" lang="de-DE" sz="1400" b="1" i="1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es</a:t>
                      </a:r>
                      <a:r>
                        <a:rPr kumimoji="0" lang="de-DE" sz="14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Chaos … ewig</a:t>
                      </a:r>
                      <a:r>
                        <a:rPr kumimoji="0" lang="de-DE" sz="1400" b="1" i="1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de-DE" sz="14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Staus … überfüllt</a:t>
                      </a:r>
                      <a:r>
                        <a:rPr kumimoji="0" lang="de-DE" sz="1400" b="1" i="1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de-DE" sz="1400" b="1" i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Abfallcontainer(…) : </a:t>
                      </a:r>
                      <a:r>
                        <a:rPr kumimoji="0" lang="de-DE" sz="1400" b="1" i="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introduire</a:t>
                      </a:r>
                      <a:r>
                        <a:rPr kumimoji="0" lang="de-DE" sz="14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kumimoji="0" lang="de-DE" sz="1400" b="1" i="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projet</a:t>
                      </a:r>
                      <a:r>
                        <a:rPr kumimoji="0" lang="de-DE" sz="14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400" b="1" i="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linguistique</a:t>
                      </a:r>
                      <a:r>
                        <a:rPr kumimoji="0" lang="de-DE" sz="1400" b="1" i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: das deklinierte Adjektiv.</a:t>
                      </a:r>
                      <a:endParaRPr lang="fr-FR" sz="1400" b="1" i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itchFamily="34" charset="0"/>
                        </a:rPr>
                        <a:t>4.</a:t>
                      </a:r>
                      <a:r>
                        <a:rPr lang="fr-FR" sz="1400" baseline="0" dirty="0" smtClean="0">
                          <a:latin typeface="Calibri" pitchFamily="34" charset="0"/>
                        </a:rPr>
                        <a:t> Trace écrite dans le cahier (bilan/ GR/ vocabulaire) +  travail pour le cours suivant à donner (penser à adapter selon le déroulement du cours).</a:t>
                      </a:r>
                      <a:endParaRPr lang="fr-FR" sz="14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646</TotalTime>
  <Words>2252</Words>
  <Application>Microsoft Office PowerPoint</Application>
  <PresentationFormat>Affichage à l'écran (4:3)</PresentationFormat>
  <Paragraphs>169</Paragraphs>
  <Slides>17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Capitaux</vt:lpstr>
      <vt:lpstr>Formation des personnels non titulaires en allemand Schémas de cours selon les compétences entraînées</vt:lpstr>
      <vt:lpstr> Quelles  différentes phases peut- on distinguer dans un cours ?</vt:lpstr>
      <vt:lpstr>Différencier entraînement et évaluation :</vt:lpstr>
      <vt:lpstr>Stratégies pour entraîner à la CO-CE  Demander aux élèves :</vt:lpstr>
      <vt:lpstr>Entraînement  à la compréhension orale : Tor 1 / Kapitel 3 / Aktion 1</vt:lpstr>
      <vt:lpstr>Schéma d’une séance avec un entraînement à la compréhension orale</vt:lpstr>
      <vt:lpstr>En phase d’entraînement à la CO, il faut :</vt:lpstr>
      <vt:lpstr>Entraînement à la compréhension écrite : Tor 3 / Passage 4  (S.82)</vt:lpstr>
      <vt:lpstr>Schéma d’une séance avec un entraînement à la compréhension écrite</vt:lpstr>
      <vt:lpstr>TOR 3 / Passage 4/ Ü-Heft S.57 ( Beantworte und zitiere den Text!)</vt:lpstr>
      <vt:lpstr>En phase d’entraînement à la CE, il faut</vt:lpstr>
      <vt:lpstr>Entraînement  à l’EO-IO :  Tor 1 / Kapitel 3 : Tims Familie (S.44)</vt:lpstr>
      <vt:lpstr>Schéma d’une séance avec un entraînement  à l’EO-IO</vt:lpstr>
      <vt:lpstr>Pour entraîner à l’EO et à l’IO, il faut :</vt:lpstr>
      <vt:lpstr>Schéma d’une séance avec un entraînement à l’expression écrite</vt:lpstr>
      <vt:lpstr>Présentation PowerPoint</vt:lpstr>
      <vt:lpstr>Pour entraîner en EE, il faut :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du mercredi 28 mars (14 H 00 – 17 H 00)</dc:title>
  <dc:creator>faust</dc:creator>
  <cp:lastModifiedBy>Admin</cp:lastModifiedBy>
  <cp:revision>92</cp:revision>
  <dcterms:created xsi:type="dcterms:W3CDTF">2012-03-14T13:07:59Z</dcterms:created>
  <dcterms:modified xsi:type="dcterms:W3CDTF">2012-04-14T20:02:49Z</dcterms:modified>
</cp:coreProperties>
</file>